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7" r:id="rId111"/>
    <p:sldId id="368" r:id="rId112"/>
    <p:sldId id="366" r:id="rId113"/>
    <p:sldId id="370" r:id="rId114"/>
    <p:sldId id="371" r:id="rId115"/>
    <p:sldId id="372" r:id="rId116"/>
    <p:sldId id="373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1" r:id="rId163"/>
    <p:sldId id="422" r:id="rId164"/>
    <p:sldId id="420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1" r:id="rId203"/>
    <p:sldId id="460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472" r:id="rId215"/>
    <p:sldId id="473" r:id="rId216"/>
    <p:sldId id="474" r:id="rId217"/>
    <p:sldId id="475" r:id="rId218"/>
    <p:sldId id="476" r:id="rId219"/>
    <p:sldId id="477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  <p:sldId id="485" r:id="rId228"/>
    <p:sldId id="486" r:id="rId229"/>
    <p:sldId id="487" r:id="rId230"/>
    <p:sldId id="488" r:id="rId231"/>
    <p:sldId id="489" r:id="rId232"/>
    <p:sldId id="490" r:id="rId233"/>
    <p:sldId id="491" r:id="rId234"/>
    <p:sldId id="492" r:id="rId235"/>
    <p:sldId id="493" r:id="rId236"/>
    <p:sldId id="494" r:id="rId237"/>
    <p:sldId id="495" r:id="rId238"/>
    <p:sldId id="496" r:id="rId239"/>
    <p:sldId id="497" r:id="rId240"/>
    <p:sldId id="498" r:id="rId241"/>
    <p:sldId id="499" r:id="rId242"/>
    <p:sldId id="500" r:id="rId24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1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6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6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si.edu/Isam/publications/phttp_tcp_interactions/paper.html" TargetMode="External"/><Relationship Id="rId13" Type="http://schemas.openxmlformats.org/officeDocument/2006/relationships/hyperlink" Target="http://www.ietf.org/rfc/rfc896.txt" TargetMode="External"/><Relationship Id="rId3" Type="http://schemas.openxmlformats.org/officeDocument/2006/relationships/hyperlink" Target="http://www.jetf.org/rfc/rfc2068.txt" TargetMode="External"/><Relationship Id="rId7" Type="http://schemas.openxmlformats.org/officeDocument/2006/relationships/hyperlink" Target="ftp://gatekeeper.dec.com/pub/DEC/WRL/research-reports/WRL-TR-95.4.pdf" TargetMode="External"/><Relationship Id="rId12" Type="http://schemas.openxmlformats.org/officeDocument/2006/relationships/hyperlink" Target="http://www.ietf.org/rfc/rfc1122.txt" TargetMode="External"/><Relationship Id="rId2" Type="http://schemas.openxmlformats.org/officeDocument/2006/relationships/hyperlink" Target="http://www.jetf.org/rfc/rfc2616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Protocols/HTTP/1.0/HTTPPerformance.html" TargetMode="External"/><Relationship Id="rId11" Type="http://schemas.openxmlformats.org/officeDocument/2006/relationships/hyperlink" Target="http://www.ietf.org/rfc/rfc2001.txt" TargetMode="External"/><Relationship Id="rId5" Type="http://schemas.openxmlformats.org/officeDocument/2006/relationships/hyperlink" Target="http://www.w3.org/Protocols/HTTP/Performance" TargetMode="External"/><Relationship Id="rId10" Type="http://schemas.openxmlformats.org/officeDocument/2006/relationships/hyperlink" Target="http://www.acm.org/sigcomm/ccr/archive/2001/jan01/ccr-200101-mogul.pdf" TargetMode="External"/><Relationship Id="rId4" Type="http://schemas.openxmlformats.org/officeDocument/2006/relationships/hyperlink" Target="http://www.ics.uci.edu/ietf/http/draft-ietf-http-connection-00.txt" TargetMode="External"/><Relationship Id="rId9" Type="http://schemas.openxmlformats.org/officeDocument/2006/relationships/hyperlink" Target="http://www.sun.com/sun-on-net/performance/tcp.slowstart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etcraft.com/archives/2022/03/29/march-2022-web-server-survey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decoder.org/" TargetMode="External"/><Relationship Id="rId2" Type="http://schemas.openxmlformats.org/officeDocument/2006/relationships/hyperlink" Target="http://www.boa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zdah/HTTPTest/blob/master/docs/examples/MyServer.java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413.txt" TargetMode="External"/><Relationship Id="rId2" Type="http://schemas.openxmlformats.org/officeDocument/2006/relationships/hyperlink" Target="http://www.w3c.org/Jigsaw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oes-hardware.com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://www.marys-antique.com/index.html%20HTTP/1.1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://www.joes-hardware.com/index.html%20HTTP/1.1" TargetMode="Externa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.ietf.org/rfc/rfc3040.txt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earch.ietf.org/rfc/rfc3143.txt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2616.txt" TargetMode="External"/><Relationship Id="rId2" Type="http://schemas.openxmlformats.org/officeDocument/2006/relationships/hyperlink" Target="http://www.w3.org/Protoc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.org/Protocols/HTTP/AsImplemented.html" TargetMode="External"/><Relationship Id="rId4" Type="http://schemas.openxmlformats.org/officeDocument/2006/relationships/hyperlink" Target="http://www.ietf.org/rfc/rfc1945.tx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/History.html" TargetMode="External"/><Relationship Id="rId2" Type="http://schemas.openxmlformats.org/officeDocument/2006/relationships/hyperlink" Target="http://www.w3.org/Protocols/WhyHTT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Protocols/DesignIssues/Architectur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945.txt" TargetMode="External"/><Relationship Id="rId2" Type="http://schemas.openxmlformats.org/officeDocument/2006/relationships/hyperlink" Target="http://www.w3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rec.org/Drafts/draft-ietf-wrec-taxonomy-06.txt" TargetMode="External"/><Relationship Id="rId4" Type="http://schemas.openxmlformats.org/officeDocument/2006/relationships/hyperlink" Target="http://www.ietf.org/rfc/rfc2046.tx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blackturtle.tistory.com/711651" TargetMode="External"/><Relationship Id="rId7" Type="http://schemas.openxmlformats.org/officeDocument/2006/relationships/hyperlink" Target="https://pixabay.com/ko/vectors/%EA%B5%AC%EB%A6%84-%EC%84%9C%EB%B2%84-%EC%BB%B4%ED%93%A8%ED%84%B0-%ED%98%B8%EC%8A%A4%ED%8C%85-202390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gadgetsin.com/remix-mini-android-pc-provides-better-desktop-experience.htm" TargetMode="External"/><Relationship Id="rId4" Type="http://schemas.openxmlformats.org/officeDocument/2006/relationships/image" Target="../media/image14.jpg"/><Relationship Id="rId9" Type="http://schemas.openxmlformats.org/officeDocument/2006/relationships/hyperlink" Target="https://freepngimg.com/png/11642-database-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tp://ftp.lots-o-books.com/pub/complete-price-list.xls" TargetMode="External"/><Relationship Id="rId2" Type="http://schemas.openxmlformats.org/officeDocument/2006/relationships/hyperlink" Target="mailto:president@whitehouse.gov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ftp://anonymous@ftp.prep.ai.mit.edu/pub/gnu" TargetMode="External"/><Relationship Id="rId2" Type="http://schemas.openxmlformats.org/officeDocument/2006/relationships/hyperlink" Target="ftp://ftp.prep.ai.mit.edu/pub/gnu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s-hardware.com/hammers;sale=false/index.html;graphics=true" TargetMode="External"/><Relationship Id="rId2" Type="http://schemas.openxmlformats.org/officeDocument/2006/relationships/hyperlink" Target="ftp://prep.ai.mit.edu/pub/gnu;type=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joes-hardware.com/inventory-check.cgi?item=1273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s-hardware.com/secure.html" TargetMode="External"/><Relationship Id="rId2" Type="http://schemas.openxmlformats.org/officeDocument/2006/relationships/hyperlink" Target="http://www.joes-hardware.com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telnet://%3c&#49324;&#50857;&#51088;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783.txt" TargetMode="External"/><Relationship Id="rId2" Type="http://schemas.openxmlformats.org/officeDocument/2006/relationships/hyperlink" Target="http://www.w3.org/Address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clc.org/" TargetMode="External"/><Relationship Id="rId4" Type="http://schemas.openxmlformats.org/officeDocument/2006/relationships/hyperlink" Target="http://www.ietf.org/rfc/rfc2141.tx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hyperlink" Target="http://www.joes-hardware.com/product-list.tx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29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WebDAV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796024-DF17-4BB3-BF28-01E168A3C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3661" y="6389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B5321B-7D5A-844A-A367-D0D30F22A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dirty="0">
                <a:solidFill>
                  <a:schemeClr val="tx2">
                    <a:alpha val="80000"/>
                  </a:schemeClr>
                </a:solidFill>
              </a:rPr>
              <a:t>HTTP</a:t>
            </a:r>
            <a:r>
              <a:rPr kumimoji="1" lang="ko-KR" altLang="en-US" dirty="0">
                <a:solidFill>
                  <a:schemeClr val="tx2">
                    <a:alpha val="80000"/>
                  </a:schemeClr>
                </a:solidFill>
              </a:rPr>
              <a:t> 완벽 가이드</a:t>
            </a:r>
            <a:endParaRPr kumimoji="1" lang="ko-Kore-KR" alt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D02C88-A950-EB4E-8EE0-9FE9D6CBE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>
            <a:normAutofit/>
          </a:bodyPr>
          <a:lstStyle/>
          <a:p>
            <a:pPr algn="l"/>
            <a:endParaRPr kumimoji="1" lang="ko-Kore-KR" altLang="en-US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 descr="곡선을 형성하는 빛의 장시간 노출">
            <a:extLst>
              <a:ext uri="{FF2B5EF4-FFF2-40B4-BE49-F238E27FC236}">
                <a16:creationId xmlns:a16="http://schemas.microsoft.com/office/drawing/2014/main" id="{48C2D71C-3A54-4F93-A2ED-9F748306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1" r="29575" b="-1"/>
          <a:stretch/>
        </p:blipFill>
        <p:spPr>
          <a:xfrm>
            <a:off x="6189156" y="-3440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16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URN(uniform resource name)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대해 그 위치에 영향 받지 않는 유일무이한 이름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이름만 변경되지 않는다면 프로토콜이나 위치와 상관없이 리소스를 가져올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아직은 실험 중인 상태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724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500~499: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올바른 요청을 보냈으나 서버 자체에서 에러가 발생하는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F483F16C-9414-EB45-B261-2E0F7ECE6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21558"/>
              </p:ext>
            </p:extLst>
          </p:nvPr>
        </p:nvGraphicFramePr>
        <p:xfrm>
          <a:off x="199697" y="3195824"/>
          <a:ext cx="11670886" cy="289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Internal Server Error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자체에서 요청을 처리할 수 없는 에러가 발생한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Implemented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서버가 지원하지 않는 메서드를 사용하는 등 서버의 능력을 넘는 요청을 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Bad Gateway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게이트웨이 역할을 하는 서버가 요청 응답의 연쇄에 있는 다음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링크로부터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가짜 응답을 맞닥뜨렸을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자신의 부모 게이트웨이에 접속하는 것이 불가능한 경우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503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Service Unavailable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현재는 서버가 요청을 처리할 수 없지만 나중에는 처리가 가능함을 알릴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처리 가능한 시점을 아는 경우 응답에 </a:t>
                      </a:r>
                      <a:r>
                        <a:rPr lang="en-US" altLang="ko-KR" sz="1400" dirty="0"/>
                        <a:t>Retry-After</a:t>
                      </a:r>
                      <a:r>
                        <a:rPr lang="ko-KR" altLang="en-US" sz="1400" dirty="0"/>
                        <a:t> 헤더를 포함할 수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Gateway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408</a:t>
                      </a:r>
                      <a:r>
                        <a:rPr lang="ko-KR" altLang="en-US" sz="1400" dirty="0"/>
                        <a:t>과 비슷하나 다른 서버의 요청을 기다리는 중 타임아웃이 발생한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게이트웨이에서 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 Version Not Supported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지원할 수 없거나 지원하지 않는 버전의 프로토콜로 된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217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서버와 클라이언트가 무엇을 하는지 결정하기 위해 함께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크게 </a:t>
            </a:r>
            <a:r>
              <a:rPr kumimoji="1" lang="en-US" altLang="ko-KR" dirty="0">
                <a:solidFill>
                  <a:schemeClr val="tx2"/>
                </a:solidFill>
              </a:rPr>
              <a:t>5</a:t>
            </a:r>
            <a:r>
              <a:rPr kumimoji="1" lang="ko-KR" altLang="en-US" dirty="0">
                <a:solidFill>
                  <a:schemeClr val="tx2"/>
                </a:solidFill>
              </a:rPr>
              <a:t>가지로 분류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일반 헤더</a:t>
            </a:r>
            <a:r>
              <a:rPr kumimoji="1" lang="en-US" altLang="ko-KR" dirty="0">
                <a:solidFill>
                  <a:schemeClr val="tx2"/>
                </a:solidFill>
              </a:rPr>
              <a:t>(General Header)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 양쪽 모두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헤더</a:t>
            </a:r>
            <a:r>
              <a:rPr kumimoji="1" lang="en-US" altLang="ko-KR" dirty="0">
                <a:solidFill>
                  <a:schemeClr val="tx2"/>
                </a:solidFill>
              </a:rPr>
              <a:t>(Request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헤더</a:t>
            </a:r>
            <a:r>
              <a:rPr kumimoji="1" lang="en-US" altLang="ko-KR" dirty="0">
                <a:solidFill>
                  <a:schemeClr val="tx2"/>
                </a:solidFill>
              </a:rPr>
              <a:t>(Response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응답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(Entity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본문에 대한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확장 헤더</a:t>
            </a:r>
            <a:r>
              <a:rPr kumimoji="1" lang="en-US" altLang="ko-KR" dirty="0">
                <a:solidFill>
                  <a:schemeClr val="tx2"/>
                </a:solidFill>
              </a:rPr>
              <a:t>(Extension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명세에는 없는 </a:t>
            </a:r>
            <a:r>
              <a:rPr kumimoji="1" lang="ko-KR" altLang="en-US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69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기본적인 정보를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종류와 상관없이 유용한 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718311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클라이언트와 서버가 요청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응답 연결에 대한 옵션을 정할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Date*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만들어진 날짜와 시간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MIME-Version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발송자가 사용한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MIME Type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버전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Trailer chunked transfer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인코딩된</a:t>
                      </a:r>
                      <a:r>
                        <a:rPr lang="ko-KR" altLang="en-US" sz="1400" dirty="0"/>
                        <a:t> 메시지의 끝 부분에 위치한 헤더들의 목록을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Transfer-Encoding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수신자에게 안전한 전송을 위해 메시지에 적용된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Upgrade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발송자가 업그레이드하길 원하는 새 버전이나 프로토콜을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Via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어떤 경로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거쳐 왔는지 보여준다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663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일반 캐시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서버로부터 원본 리소스를 가져오는 대신 로컬 복사본으로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캐시할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있도록 해주는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58520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Cache-Control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메시지와 함께 캐시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전달하기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Pragma*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캐시에 국한되지 않고 메시지에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함께 보내기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270E91-86B2-9B4B-8A9F-6DFBE3B36821}"/>
              </a:ext>
            </a:extLst>
          </p:cNvPr>
          <p:cNvSpPr txBox="1"/>
          <p:nvPr/>
        </p:nvSpPr>
        <p:spPr>
          <a:xfrm>
            <a:off x="192527" y="4374347"/>
            <a:ext cx="949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*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Pragma</a:t>
            </a:r>
            <a:r>
              <a:rPr kumimoji="1" lang="ko-KR" altLang="en-US" dirty="0">
                <a:solidFill>
                  <a:srgbClr val="FF0000"/>
                </a:solidFill>
              </a:rPr>
              <a:t>는 엄밀히 말해 요청 헤더이며 </a:t>
            </a:r>
            <a:r>
              <a:rPr kumimoji="1" lang="en-US" altLang="ko-KR" dirty="0">
                <a:solidFill>
                  <a:srgbClr val="FF0000"/>
                </a:solidFill>
              </a:rPr>
              <a:t>Cache-Control</a:t>
            </a:r>
            <a:r>
              <a:rPr kumimoji="1" lang="ko-KR" altLang="en-US" dirty="0">
                <a:solidFill>
                  <a:srgbClr val="FF0000"/>
                </a:solidFill>
              </a:rPr>
              <a:t>로 인해 앞으로는 사용되지 않을 예정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692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 메시지에서만 의미를 갖는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클라이언트에 대한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340306"/>
              </p:ext>
            </p:extLst>
          </p:nvPr>
        </p:nvGraphicFramePr>
        <p:xfrm>
          <a:off x="199697" y="2039690"/>
          <a:ext cx="117769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Client-IP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실행된 컴퓨터 </a:t>
                      </a:r>
                      <a:r>
                        <a:rPr lang="en-US" altLang="ko-KR" sz="1400" dirty="0"/>
                        <a:t>IP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사용자의 메일 주소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Host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대상이 되는 서버의 호스트 명과 포트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Referer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현재의 요청 </a:t>
                      </a:r>
                      <a:r>
                        <a:rPr lang="en-US" altLang="ko-KR" sz="1400" dirty="0"/>
                        <a:t>URI</a:t>
                      </a:r>
                      <a:r>
                        <a:rPr lang="ko-KR" altLang="en-US" sz="1400" dirty="0"/>
                        <a:t>가 들어있었던 문서의 </a:t>
                      </a:r>
                      <a:r>
                        <a:rPr lang="en-US" altLang="ko-KR" sz="1400" dirty="0"/>
                        <a:t>URL </a:t>
                      </a:r>
                      <a:r>
                        <a:rPr lang="ko-KR" altLang="en-US" sz="1400" dirty="0"/>
                        <a:t>한 페이지에서 다른 페이지의 링크를 클릭해서 이동하는 경우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UA-Color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기기의 색상 능력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UA-CPU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</a:t>
                      </a:r>
                      <a:r>
                        <a:rPr lang="en-US" altLang="ko-KR" sz="1400" dirty="0"/>
                        <a:t>CPU</a:t>
                      </a:r>
                      <a:r>
                        <a:rPr lang="ko-KR" altLang="en-US" sz="1400" dirty="0"/>
                        <a:t> 종류나 제조사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</a:t>
                      </a:r>
                      <a:r>
                        <a:rPr lang="en-US" altLang="ko-Kore-KR" sz="1400" dirty="0" err="1"/>
                        <a:t>Disp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디스플레이 능력에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UA-OS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기기에서 동작 중인 운영체제의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5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UA-Pixels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 디스플레이에 대한 픽셀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8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User-Agent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요청을</a:t>
                      </a:r>
                      <a:r>
                        <a:rPr lang="ko-KR" altLang="en-US" sz="1400" dirty="0"/>
                        <a:t> 보낸 애플리케이션의 이름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58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699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b="1" dirty="0">
                <a:solidFill>
                  <a:schemeClr val="tx2"/>
                </a:solidFill>
              </a:rPr>
              <a:t>Accept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관련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서버에게 자신이 선호와 능력을 알려주는 헤더로 서버가 더 똑똑한 응답을 만드는데 도움을 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서버와 클라이언트 양쪽 모두에 유익한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877752"/>
              </p:ext>
            </p:extLst>
          </p:nvPr>
        </p:nvGraphicFramePr>
        <p:xfrm>
          <a:off x="199697" y="3195824"/>
          <a:ext cx="117769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미디어 종류를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Accept-Charset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</a:t>
                      </a:r>
                      <a:r>
                        <a:rPr lang="ko-KR" altLang="en-US" sz="1400" dirty="0" err="1"/>
                        <a:t>문자집합을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Accept-Language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언어를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확장 전송 코딩을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861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조건부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특정한 조건에 맞는 리소스를 요청하는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469799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Expect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요청에 필요한 서버의 행동을 열거할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기본적으로 문서의 버전에 대한 </a:t>
                      </a:r>
                      <a:r>
                        <a:rPr lang="ko-KR" altLang="en-US" sz="1400" dirty="0" err="1"/>
                        <a:t>실별자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와 일치하는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주어진 날짜 이후에 리소스가 변경된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If-None-Match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태그와 일치하지 않는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특정 범위에 대한 요청을 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If-Unmodified-Since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날짜 이후에 리소스가 변경되지 않은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0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서버가</a:t>
                      </a:r>
                      <a:r>
                        <a:rPr lang="ko-KR" altLang="en-US" sz="1400" dirty="0"/>
                        <a:t> 범위 요청을 지원한다면 리소스에 대한 특정 범위를 요청한다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6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445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자체적으로 요청을 위한 간단한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체계를 가지고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080979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제공하는 인증 그 자체에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토큰을 전달 할 때 사용한다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요청자가 지원하는 쿠키의 버전을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440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기능을 돕기 위한 헤더들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879688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Max-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Fowards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요청이 최종 서버로 향하는 과정에서 다른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게이트웨이로 전달될 수 있는 최대 횟수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TRACE</a:t>
                      </a:r>
                      <a:r>
                        <a:rPr lang="ko-KR" altLang="en-US" sz="1400" dirty="0"/>
                        <a:t> 메서드와 함께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/>
                        <a:t>프락시에</a:t>
                      </a:r>
                      <a:r>
                        <a:rPr lang="ko-KR" altLang="en-US" sz="1400" dirty="0"/>
                        <a:t> 인증할 때 사용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연결을 맺을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712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부가정보를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나중에 더 나은 요청을 할 수 있도록 도와준다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653879"/>
              </p:ext>
            </p:extLst>
          </p:nvPr>
        </p:nvGraphicFramePr>
        <p:xfrm>
          <a:off x="199697" y="2039690"/>
          <a:ext cx="11776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응답이 얼마나 오래되었는지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응답이 중개자를 통해서 왔음을 암시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특정 리소스에 대해 지원하는 요청 메서드의 목록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최신 명세에서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빠져있음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Retry-After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리소스가 사용 불가한 경우 언제 사용 가능한지를 알려주는 날짜 혹은 시각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애플리케이션의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HTML </a:t>
                      </a:r>
                      <a:r>
                        <a:rPr lang="ko-KR" altLang="en-US" sz="1400" dirty="0"/>
                        <a:t>문서에 주어진 것과 같은 제목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Warning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사유 구절에 있는 것보다 자세한 경고 메시지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88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</a:t>
            </a:r>
            <a:r>
              <a:rPr kumimoji="1" lang="ko-KR" altLang="en-US" dirty="0">
                <a:solidFill>
                  <a:schemeClr val="tx2"/>
                </a:solidFill>
              </a:rPr>
              <a:t> 트랜잭션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 </a:t>
            </a:r>
            <a:r>
              <a:rPr kumimoji="1" lang="en-US" altLang="ko-KR" dirty="0">
                <a:solidFill>
                  <a:schemeClr val="tx2"/>
                </a:solidFill>
              </a:rPr>
              <a:t>=</a:t>
            </a:r>
            <a:r>
              <a:rPr kumimoji="1" lang="ko-KR" altLang="en-US" dirty="0">
                <a:solidFill>
                  <a:schemeClr val="tx2"/>
                </a:solidFill>
              </a:rPr>
              <a:t> 요청 명령 </a:t>
            </a:r>
            <a:r>
              <a:rPr kumimoji="1" lang="en-US" altLang="ko-KR" dirty="0">
                <a:solidFill>
                  <a:schemeClr val="tx2"/>
                </a:solidFill>
              </a:rPr>
              <a:t>+</a:t>
            </a:r>
            <a:r>
              <a:rPr kumimoji="1" lang="ko-KR" altLang="en-US" dirty="0">
                <a:solidFill>
                  <a:schemeClr val="tx2"/>
                </a:solidFill>
              </a:rPr>
              <a:t> 응답 결과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메시지라고 불리는 정형화된 데이터 덩어리를 이용해 이루어진다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638AB-A25D-BA44-BD4A-E4D7FB04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4" y="3073099"/>
            <a:ext cx="9861073" cy="31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22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협상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 선택할 수 있는 리소스가 여럿인 경우 어떤 것을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선택할지에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협상을 지원하는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790443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지원에 대해 받아들일 수 있는 범위의 형태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Vary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서버가 확인해보아야 하고 그렇기 때문에 응답에 영향을 줄 수 있는 헤더들의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428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체계의 응답 측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845505"/>
              </p:ext>
            </p:extLst>
          </p:nvPr>
        </p:nvGraphicFramePr>
        <p:xfrm>
          <a:off x="199697" y="3195824"/>
          <a:ext cx="1177694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프락시에서</a:t>
                      </a:r>
                      <a:r>
                        <a:rPr lang="ko-KR" altLang="en-US" sz="1400" dirty="0"/>
                        <a:t>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진짜 보안 헤더는 아니지만 보안에 영향을 줄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서버가 클라이언트를 인증할 수 있도록 클라이언트 측에 토큰을 설정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Set-Cookie</a:t>
                      </a:r>
                      <a:r>
                        <a:rPr lang="ko-KR" altLang="en-US" sz="1400" dirty="0"/>
                        <a:t>와 비슷함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WWW-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032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엔터티에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대해 설명하는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 모두에 포함될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2205"/>
              </p:ext>
            </p:extLst>
          </p:nvPr>
        </p:nvGraphicFramePr>
        <p:xfrm>
          <a:off x="199697" y="2039690"/>
          <a:ext cx="117769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Allow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대해 수행할 수 있는 요청 메서드들을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클라이언트에게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실제로 어디에 위치하고 있는지 알려준다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수신자에게 리소스에 대한 새로운 위치를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774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콘텐츠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콘텐츠에 대한 구체적인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07470"/>
              </p:ext>
            </p:extLst>
          </p:nvPr>
        </p:nvGraphicFramePr>
        <p:xfrm>
          <a:off x="199697" y="2848983"/>
          <a:ext cx="117769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Content-Base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상대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처리하기 위한 기저</a:t>
                      </a:r>
                      <a:r>
                        <a:rPr lang="en-US" altLang="ko-KR" sz="1400" dirty="0"/>
                        <a:t> URL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본문에 적용된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인코딩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Languge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본문을 이해하는데 가장 적절한 자연어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Content-Length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길이나 크기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리소스가</a:t>
                      </a:r>
                      <a:r>
                        <a:rPr lang="ko-KR" altLang="en-US" sz="1400" dirty="0"/>
                        <a:t> 실제로 어디에 위치하는지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8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Content-MD5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본문의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MD5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체크섬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51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전체</a:t>
                      </a:r>
                      <a:r>
                        <a:rPr lang="ko-KR" altLang="en-US" sz="1400" dirty="0"/>
                        <a:t> 리소스에서 이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해당하는 범위를 바이트 단위로 표현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Content-Type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이</a:t>
                      </a:r>
                      <a:r>
                        <a:rPr lang="ko-KR" altLang="en-US" sz="1400" dirty="0"/>
                        <a:t> 본문이 어떤 종류의 객체인지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38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224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캐싱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캐싱에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079628"/>
              </p:ext>
            </p:extLst>
          </p:nvPr>
        </p:nvGraphicFramePr>
        <p:xfrm>
          <a:off x="199697" y="2848983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Etag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대한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Expire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엔터티가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더이상 유효하지 않아 원본을 다시 받아와야 하는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Last-Modified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가장 최근 </a:t>
                      </a:r>
                      <a:r>
                        <a:rPr lang="ko-KR" altLang="en-US" sz="1400" dirty="0" err="1"/>
                        <a:t>언터티가</a:t>
                      </a:r>
                      <a:r>
                        <a:rPr lang="ko-KR" altLang="en-US" sz="1400" dirty="0"/>
                        <a:t> 변경된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497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3.6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</a:rPr>
              <a:t>HTTP Pocket Reference (</a:t>
            </a:r>
            <a:r>
              <a:rPr kumimoji="1" lang="ko-KR" altLang="en-US" dirty="0">
                <a:solidFill>
                  <a:schemeClr val="tx2"/>
                </a:solidFill>
              </a:rPr>
              <a:t>도서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  <a:hlinkClick r:id="rId3"/>
              </a:rPr>
              <a:t>http://www.w3.org/Protocols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ore-KR" dirty="0">
                <a:solidFill>
                  <a:schemeClr val="tx2"/>
                </a:solidFill>
              </a:rPr>
              <a:t>Entity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독립적인 정보 단위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11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4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커넥션 관리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299070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애플리케이션 개발을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커넥션과 그것이 어떻게 사용되는지에 대해 잘 이해해야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어떻게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커넥션을 사용하는가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커넥션의 지연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병목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막힘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 </a:t>
            </a:r>
            <a:r>
              <a:rPr kumimoji="1" lang="ko-KR" altLang="en-US" dirty="0">
                <a:solidFill>
                  <a:schemeClr val="tx2"/>
                </a:solidFill>
              </a:rPr>
              <a:t>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커넥션 파이프라인을 활용한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최적화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커넥션 관리를 위해 따라야 할 규칙들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63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6FB0C2B1-2438-DE12-191D-7C070507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전 세계의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통신은 </a:t>
            </a:r>
            <a:r>
              <a:rPr kumimoji="1" lang="ko-KR" altLang="en-US" sz="1800" dirty="0">
                <a:solidFill>
                  <a:srgbClr val="FF0000"/>
                </a:solidFill>
              </a:rPr>
              <a:t>패킷 교환 네트워크 프로토콜들의 계층화된 집합</a:t>
            </a:r>
            <a:r>
              <a:rPr kumimoji="1" lang="ko-KR" altLang="en-US" sz="1800" dirty="0">
                <a:solidFill>
                  <a:schemeClr val="tx2"/>
                </a:solidFill>
              </a:rPr>
              <a:t>인 </a:t>
            </a:r>
            <a:r>
              <a:rPr kumimoji="1" lang="en-US" altLang="ko-KR" sz="1800" dirty="0">
                <a:solidFill>
                  <a:schemeClr val="tx2"/>
                </a:solidFill>
              </a:rPr>
              <a:t>TCP/IP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800" dirty="0">
                <a:solidFill>
                  <a:schemeClr val="tx2"/>
                </a:solidFill>
              </a:rPr>
              <a:t> 통해 이루어진다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TCP/IP </a:t>
            </a:r>
            <a:r>
              <a:rPr kumimoji="1" lang="ko-KR" altLang="en-US" sz="1800" dirty="0">
                <a:solidFill>
                  <a:schemeClr val="tx2"/>
                </a:solidFill>
              </a:rPr>
              <a:t>커넥션이 맺어지면 메시지들은 손실 혹은 손상되거나 순서가 바뀌지 않고 안전하게 전달된다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374C83-9195-684B-80D6-B2E82F6E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41" y="732348"/>
            <a:ext cx="6689553" cy="5541973"/>
          </a:xfrm>
          <a:prstGeom prst="rect">
            <a:avLst/>
          </a:prstGeom>
        </p:spPr>
      </p:pic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003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9603AD67-39CA-459E-BC28-07416F615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EBC89B-8399-4BEA-8696-6C4D9FBC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BA629C-F878-4F9C-80C3-68E1069B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C7267FB-7505-4C4C-AA6F-DC9E7C3A3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C583D90-69DF-49C9-80E0-BEF93DB5A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865E4E-722F-4B81-83CA-7EC201416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6541E5B-569B-4823-8964-72B841FCC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C50A6-F902-44B4-855F-D2AB36113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1EFE79-8238-4803-9B0D-76E92E1E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D3AFB37-9423-406C-AC87-1546EEBE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DCE5E39-F84C-487C-942D-542B786BD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6ECE9C-6CE1-4B5C-AC38-3FC59E720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8F13792-A752-4480-AFE4-1D5F0AEA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DA32EF3-096C-402F-97D4-C53F34454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6194BE-CB51-4439-BC7D-364B0E35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15D65C4-4121-4543-AABE-434C76186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850D33-8B95-4106-8B70-1D38D892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2D77945-1378-44A8-8BD9-4E5ED4543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B946DD5-85CE-4074-A88E-6CCA1CD61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7B44E61-A227-4805-A1EC-9A4D55D2A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B364765-A972-4110-8CA1-B4177EFE2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FD49332-C84B-4463-AEC3-CB2BFCC36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446A43-28E8-481B-ABD8-A934DB12E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A58CEE-AD35-4EE6-AFDA-3814DA2E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271EFE-4402-4580-859A-2D6020BB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36999B-7CF7-4CE8-9DE1-0161B8B4E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8E60B08-6BC4-4F4E-8050-7B18755D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A382807-7D90-40D5-A4FE-A556F4861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6D01794-3837-4200-996E-C71F14F8B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896D69E-8E02-476C-9D95-5F6B54531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F36697-B1D1-4E31-8A37-3512C5C00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973F11-CCB1-4B9F-8527-D6A64575E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21199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/>
              <a:t>4.1.1</a:t>
            </a:r>
            <a:r>
              <a:rPr kumimoji="1" lang="ko-KR" altLang="en-US"/>
              <a:t> 신뢰할 수 있는 데이터 전송 통로인 </a:t>
            </a:r>
            <a:r>
              <a:rPr kumimoji="1" lang="en-US" altLang="ko-KR"/>
              <a:t>TCP</a:t>
            </a:r>
            <a:endParaRPr kumimoji="1" lang="ko-Kore-KR" altLang="en-US"/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ACD55810-91B1-4240-B7AA-92A996B64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1" y="-28414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517" y="732347"/>
            <a:ext cx="4844202" cy="2221879"/>
          </a:xfrm>
        </p:spPr>
        <p:txBody>
          <a:bodyPr anchor="t"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en-US" altLang="ko-KR" sz="1800"/>
              <a:t>HTTP </a:t>
            </a:r>
            <a:r>
              <a:rPr kumimoji="1" lang="ko-KR" altLang="en-US" sz="1800"/>
              <a:t>커넥션은 몇몇 사용 규칙을 제외하고는 </a:t>
            </a:r>
            <a:r>
              <a:rPr kumimoji="1" lang="en-US" altLang="ko-KR" sz="1800"/>
              <a:t>TCP</a:t>
            </a:r>
            <a:r>
              <a:rPr kumimoji="1" lang="ko-KR" altLang="en-US" sz="1800"/>
              <a:t> 커넥션에 불과하다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r>
              <a:rPr kumimoji="1" lang="en-US" altLang="ko-KR" sz="1800"/>
              <a:t>TCP</a:t>
            </a:r>
            <a:r>
              <a:rPr kumimoji="1" lang="ko-KR" altLang="en-US" sz="1800"/>
              <a:t>는 </a:t>
            </a:r>
            <a:r>
              <a:rPr kumimoji="1" lang="en-US" altLang="ko-KR" sz="1800"/>
              <a:t>HTTP</a:t>
            </a:r>
            <a:r>
              <a:rPr kumimoji="1" lang="ko-KR" altLang="en-US" sz="1800"/>
              <a:t>에게 신뢰할 만한 통신 방식을 제공한다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</p:txBody>
      </p:sp>
      <p:pic>
        <p:nvPicPr>
          <p:cNvPr id="5" name="그림 4" descr="텍스트, 오래된이(가) 표시된 사진&#10;&#10;자동 생성된 설명">
            <a:extLst>
              <a:ext uri="{FF2B5EF4-FFF2-40B4-BE49-F238E27FC236}">
                <a16:creationId xmlns:a16="http://schemas.microsoft.com/office/drawing/2014/main" id="{1609600F-C669-6040-B781-5FACCFE2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 r="12750" b="1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08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.4.1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여러 가지 종류의 명령을 지원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서버에서 취해야 할 동작을 알려주는 역할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 메시지는 반드시 하나의 메서드를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347345"/>
              </p:ext>
            </p:extLst>
          </p:nvPr>
        </p:nvGraphicFramePr>
        <p:xfrm>
          <a:off x="5612523" y="3553860"/>
          <a:ext cx="6281684" cy="2462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532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726152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메서드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GET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지정한 리소스를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서버로 보낸 데이터를 지정한 이름의 리소스로 저장하라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DELETE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리소스를 삭제하라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POST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데이터를 서버 게이트웨이 애플리케이션으로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HEAD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리소스에 대한 응답에서 </a:t>
                      </a:r>
                      <a:r>
                        <a:rPr lang="en-US" altLang="ko-KR" sz="1400" dirty="0"/>
                        <a:t>HTTP </a:t>
                      </a:r>
                      <a:r>
                        <a:rPr lang="ko-KR" altLang="en-US" sz="1400" dirty="0"/>
                        <a:t>헤더 부분만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7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7906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데이터그램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이라고 불리는 작은 조각을 통해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IP, TCP, 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구성된 프로토콜 스택에서 최상위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HTTPS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TLS</a:t>
            </a:r>
            <a:r>
              <a:rPr kumimoji="1" lang="ko-KR" altLang="en-US" sz="1400" dirty="0">
                <a:solidFill>
                  <a:schemeClr val="tx2"/>
                </a:solidFill>
              </a:rPr>
              <a:t> 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 불리기도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사이에 있는 암호화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연결된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통해 데이터를 순서대로 보내며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세그먼트라는 단위로 데이터 스트림을 잘게 나누고 세그먼트를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패킷이라는 봉투에 담아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모든 것은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소프트웨어에 의해 처리된다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패킷에는 다음과 같은 내용들이 포함된다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IP</a:t>
            </a:r>
            <a:r>
              <a:rPr kumimoji="1" lang="ko-KR" altLang="en-US" sz="1200" dirty="0">
                <a:solidFill>
                  <a:schemeClr val="tx2"/>
                </a:solidFill>
              </a:rPr>
              <a:t> 패킷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발신지와 목적지 </a:t>
            </a:r>
            <a:r>
              <a:rPr kumimoji="1" lang="en-US" altLang="ko-KR" sz="1200" dirty="0">
                <a:solidFill>
                  <a:schemeClr val="tx2"/>
                </a:solidFill>
              </a:rPr>
              <a:t>IP </a:t>
            </a:r>
            <a:r>
              <a:rPr kumimoji="1" lang="ko-KR" altLang="en-US" sz="1200" dirty="0">
                <a:solidFill>
                  <a:schemeClr val="tx2"/>
                </a:solidFill>
              </a:rPr>
              <a:t>주소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크기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기타 플래그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세그먼트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포트번호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제어 플래그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데이터의 순서와 무결성을 검사하기 위해 사용되는 숫자 값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 조각</a:t>
            </a:r>
            <a:r>
              <a:rPr kumimoji="1" lang="en-US" altLang="ko-KR" sz="1200" dirty="0">
                <a:solidFill>
                  <a:schemeClr val="tx2"/>
                </a:solidFill>
              </a:rPr>
              <a:t>(0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그 이상의 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352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3A6D25-74FC-6144-93E2-EFBF2CCDA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533" y="204437"/>
            <a:ext cx="5813425" cy="207845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42E74C-E931-C142-93D3-EC61637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33" y="2315611"/>
            <a:ext cx="5338863" cy="43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6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4.1.3</a:t>
            </a:r>
            <a:r>
              <a:rPr kumimoji="1" lang="ko-KR" altLang="en-US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TCP</a:t>
            </a:r>
            <a:r>
              <a:rPr kumimoji="1" lang="ko-KR" altLang="en-US">
                <a:solidFill>
                  <a:schemeClr val="tx2"/>
                </a:solidFill>
              </a:rPr>
              <a:t> 커넥션 유지하기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컴퓨터는 항상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여러개의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가지고 있으며 이들은 포트 번호로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가지 값으로 유일한 커넥션을 생성한다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dirty="0">
                <a:solidFill>
                  <a:schemeClr val="tx2"/>
                </a:solidFill>
              </a:rPr>
              <a:t>발신지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발신지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수신지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&gt; 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A1391-F9F0-3E47-AD06-ECA1FF66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65" y="3079071"/>
            <a:ext cx="7586582" cy="33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212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운영체제는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커넥션의 생성과 관련된 여러 기능을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소켓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사용하면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 데이터 구조를 생성하고 원격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종단에 데이터 구조를 연결하여 데이터 스트림을 읽고 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>
                <a:solidFill>
                  <a:schemeClr val="tx2"/>
                </a:solidFill>
              </a:rPr>
              <a:t>는 상세한 동작 내용을 외부로부터 숨긴다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8B53407-3DBF-1B47-8329-8008E476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73125"/>
              </p:ext>
            </p:extLst>
          </p:nvPr>
        </p:nvGraphicFramePr>
        <p:xfrm>
          <a:off x="2228866" y="2989272"/>
          <a:ext cx="897328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279">
                  <a:extLst>
                    <a:ext uri="{9D8B030D-6E8A-4147-A177-3AD203B41FA5}">
                      <a16:colId xmlns:a16="http://schemas.microsoft.com/office/drawing/2014/main" val="1364177825"/>
                    </a:ext>
                  </a:extLst>
                </a:gridCol>
                <a:gridCol w="6483001">
                  <a:extLst>
                    <a:ext uri="{9D8B030D-6E8A-4147-A177-3AD203B41FA5}">
                      <a16:colId xmlns:a16="http://schemas.microsoft.com/office/drawing/2014/main" val="364030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API</a:t>
                      </a:r>
                      <a:r>
                        <a:rPr lang="ko-KR" altLang="en-US" sz="1400" dirty="0"/>
                        <a:t> 호출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9876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 = socket(&lt;parameters&gt;)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연결이 되지 않은 익명의 새로운 소켓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3648"/>
                  </a:ext>
                </a:extLst>
              </a:tr>
              <a:tr h="147294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bind(s, &lt;local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소켓에</a:t>
                      </a:r>
                      <a:r>
                        <a:rPr lang="ko-KR" altLang="en-US" sz="1400" dirty="0"/>
                        <a:t> 로컬 포트 번호와 인터페이스 할당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21272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connect(s, &lt;remote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로컬의</a:t>
                      </a:r>
                      <a:r>
                        <a:rPr lang="ko-KR" altLang="en-US" sz="1400" dirty="0"/>
                        <a:t> 소켓과 원격의 호스트 및 포트 사이에 </a:t>
                      </a:r>
                      <a:r>
                        <a:rPr lang="en-US" altLang="ko-KR" sz="1400" dirty="0"/>
                        <a:t>TCP</a:t>
                      </a:r>
                      <a:r>
                        <a:rPr lang="ko-KR" altLang="en-US" sz="1400" dirty="0"/>
                        <a:t> 커넥션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51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listen(s,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커넥션을 받아들이기 위해 로컬 소켓에 허용함을 표시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7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s2 = accept(s)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누군가</a:t>
                      </a:r>
                      <a:r>
                        <a:rPr lang="ko-KR" altLang="en-US" sz="1400" dirty="0"/>
                        <a:t> 로컬 포트에 커넥션을 맺기를 기다림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read(s,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읽기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4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write(s,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쓰기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14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close(s)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커넥션을 완전히 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00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shutdown(s, &lt;side&gt;)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커넥션의 입출력만 닫음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92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getsockopt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읽음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841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setsockopt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변경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9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215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28561A-6340-F744-BE9B-AAAE6CA8A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936" y="725462"/>
            <a:ext cx="7512872" cy="5400184"/>
          </a:xfrm>
        </p:spPr>
      </p:pic>
    </p:spTree>
    <p:extLst>
      <p:ext uri="{BB962C8B-B14F-4D97-AF65-F5344CB8AC3E}">
        <p14:creationId xmlns:p14="http://schemas.microsoft.com/office/powerpoint/2010/main" val="2666925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의 성능에 대한 고려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성능은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성능에 영향을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1296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트랜잭션을 처리하는 시간은 다른 단계에 비해 짧다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지연은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네트워크 지연 때문에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DCE23-5E14-EB40-989C-48DD6A7C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36" y="2906285"/>
            <a:ext cx="7895963" cy="28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82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 번호를 알아내야 하며 최근 방문한 적이 없는 호스트에 대해서는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DNS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이용하는데 시간이 걸린다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서버로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 커넥션 요청을 보내고 허가 응답을 기다린다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설정 시간은 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커넥션에서 항상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커넥션 연결 후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새로 생성된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파이프를 통해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지연은 하드웨어 성능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네트워크와 서버의 전송 속도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요청과 응답 메시지의 크기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간의 거리에 따라 크게 달라지며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프로토콜의 기술적 복잡성도 큰 영향을 끼친다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3383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4.2.2</a:t>
            </a:r>
            <a:r>
              <a:rPr kumimoji="1" lang="ko-KR" altLang="en-US" dirty="0">
                <a:solidFill>
                  <a:schemeClr val="tx2"/>
                </a:solidFill>
              </a:rPr>
              <a:t> 성능 관련 중요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설정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인터넷의 혼잡을 제어하기 위한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느린 시작</a:t>
            </a:r>
            <a:r>
              <a:rPr kumimoji="1" lang="en-US" altLang="ko-KR" sz="1400" dirty="0">
                <a:solidFill>
                  <a:schemeClr val="tx2"/>
                </a:solidFill>
              </a:rPr>
              <a:t>(slow-start)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데이터를 한데 모아 한 번에 전송하기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nagle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en-US" altLang="ko-KR" sz="1400" dirty="0">
                <a:solidFill>
                  <a:schemeClr val="tx2"/>
                </a:solidFill>
              </a:rPr>
              <a:t>(acknowledgment)</a:t>
            </a:r>
            <a:r>
              <a:rPr kumimoji="1" lang="ko-KR" altLang="en-US" sz="1400" dirty="0">
                <a:solidFill>
                  <a:schemeClr val="tx2"/>
                </a:solidFill>
              </a:rPr>
              <a:t>을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지연과 포트 고갈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399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열 때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소프트웨어는 커넥션을 맺기 위한 조건을 맞추기 위해 연속으로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패킷을 교환한다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작은 크기의 데이터 전송에 커넥션이 사용된다면 이런 패킷 교환은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성능을 크게 저하시킬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순서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클라이언트는 커넥션 생성 요청을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</a:t>
            </a:r>
            <a:r>
              <a:rPr kumimoji="1" lang="en-US" altLang="ko-KR" sz="1200" dirty="0">
                <a:solidFill>
                  <a:schemeClr val="tx2"/>
                </a:solidFill>
              </a:rPr>
              <a:t>(40~60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서버로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서버가 그 커넥션을 받으면 몇가지 매개변수 산출 후 커넥션 요청이 받아들여졌음을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과 </a:t>
            </a:r>
            <a:r>
              <a:rPr kumimoji="1" lang="en-US" altLang="ko-KR" sz="1200" dirty="0">
                <a:solidFill>
                  <a:schemeClr val="tx2"/>
                </a:solidFill>
              </a:rPr>
              <a:t>‘ACK’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패킷을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클라이어트에게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마지막으로 클라이언트는 커넥션이 성공했음을 알리기 위해 서버로 확인 응답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 포함 가능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프로그래머는 이 패킷을 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평범한 경우 이 핸드셰이크는 눈에 띄는 지연을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A9054957-DB30-EF47-A7FE-26A09D3B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14" y="4536622"/>
            <a:ext cx="6095546" cy="21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.4.2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메시지에는 상태 코드가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코드와 함께 사유 구절</a:t>
            </a:r>
            <a:r>
              <a:rPr kumimoji="1" lang="en-US" altLang="ko-KR" sz="1400" dirty="0">
                <a:solidFill>
                  <a:schemeClr val="tx2"/>
                </a:solidFill>
              </a:rPr>
              <a:t>(reason phrase)</a:t>
            </a:r>
            <a:r>
              <a:rPr kumimoji="1" lang="ko-KR" altLang="en-US" sz="1400" dirty="0">
                <a:solidFill>
                  <a:schemeClr val="tx2"/>
                </a:solidFill>
              </a:rPr>
              <a:t>도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56405"/>
              </p:ext>
            </p:extLst>
          </p:nvPr>
        </p:nvGraphicFramePr>
        <p:xfrm>
          <a:off x="5545786" y="3091743"/>
          <a:ext cx="5532116" cy="1797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655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025461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상태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200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리소스가 정상적으로 반환됨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302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리소스의 위치가 일시적으로 변경됨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서버측 애플리케이션에서 오류가 발생함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711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인터넷 라우터는 과부하 시 패킷을 마음대로 파기할 수 있기 때문에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성공적인 데이터 전송을 보장하기 위해 자체적인 확인 체계를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세그먼트는 순번과 데이터 무결성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체크섬을</a:t>
            </a:r>
            <a:r>
              <a:rPr kumimoji="1" lang="ko-KR" altLang="en-US" sz="1400" dirty="0">
                <a:solidFill>
                  <a:schemeClr val="tx2"/>
                </a:solidFill>
              </a:rPr>
              <a:t>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세그먼트 수신자는 세그먼트 정상 수신 시 작은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패킷을 송신자에게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만약 송신자가 특정 시간 내에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받지 못하면 패킷이 파기되었거나 오류가 있는 것으로 판단하고 데이터를 다시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 송출 데이터 패킷과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하나로 묶음으로써 네트워크를 좀 더 효율적으로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알고리즘을 구현한다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지연은 송출할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시간 동안 버퍼에 저장한 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시킬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송출 데이터를 찾고 만일 시간 내에 송출 데이터를 찾지 못하면 별도 패킷으로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요청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응답으로만 이루어지는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동작 방식은 이러한 알고리즘에서 지연을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940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느린 시작</a:t>
            </a:r>
            <a:r>
              <a:rPr kumimoji="1" lang="en-US" altLang="ko-KR" dirty="0">
                <a:solidFill>
                  <a:schemeClr val="tx2"/>
                </a:solidFill>
              </a:rPr>
              <a:t>(slow-start)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전송 속도는 커넥션이 만들어진 지 얼마나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지났는지에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따라 달라질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b="1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느린 시작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시간이 지나면서 자체적으로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튜닝되어</a:t>
            </a:r>
            <a:r>
              <a:rPr kumimoji="1" lang="ko-KR" altLang="en-US" sz="1400" dirty="0">
                <a:solidFill>
                  <a:schemeClr val="tx2"/>
                </a:solidFill>
              </a:rPr>
              <a:t> 처음에는 커넥션의 최대 속도를 제한하고 데이터가 성공적으로 전송됨에 따라 속도 제한을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높여나감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한번에 전송할 수 있는 패킷의 수를 제한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rgbClr val="FF0000"/>
                </a:solidFill>
              </a:rPr>
              <a:t>패킷이 성공적으로 전달되는 시점에 추가로 </a:t>
            </a:r>
            <a:r>
              <a:rPr kumimoji="1" lang="en-US" altLang="ko-KR" sz="1400" dirty="0">
                <a:solidFill>
                  <a:srgbClr val="FF0000"/>
                </a:solidFill>
              </a:rPr>
              <a:t>2</a:t>
            </a:r>
            <a:r>
              <a:rPr kumimoji="1" lang="ko-KR" altLang="en-US" sz="1400" dirty="0">
                <a:solidFill>
                  <a:srgbClr val="FF0000"/>
                </a:solidFill>
              </a:rPr>
              <a:t>개의 패킷을 더 전송할 수 있는 권한을 얻음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이로 인해 </a:t>
            </a:r>
            <a:r>
              <a:rPr kumimoji="1" lang="ko-KR" altLang="en-US" sz="1400" dirty="0">
                <a:solidFill>
                  <a:srgbClr val="FF0000"/>
                </a:solidFill>
              </a:rPr>
              <a:t>새로운 커넥션은 이미 어느 정도 데이터를 주고받은 커넥션보다 느리다</a:t>
            </a:r>
            <a:r>
              <a:rPr kumimoji="1" lang="en-US" altLang="ko-KR" sz="1400" dirty="0">
                <a:solidFill>
                  <a:srgbClr val="FF0000"/>
                </a:solidFill>
              </a:rPr>
              <a:t>(HTTP</a:t>
            </a:r>
            <a:r>
              <a:rPr kumimoji="1" lang="ko-KR" altLang="en-US" sz="1400" dirty="0">
                <a:solidFill>
                  <a:srgbClr val="FF0000"/>
                </a:solidFill>
              </a:rPr>
              <a:t>에는 이미 존재하는 커넥션을 재사용하는 기능이 있다</a:t>
            </a:r>
            <a:r>
              <a:rPr kumimoji="1" lang="en-US" altLang="ko-KR" sz="1400" dirty="0">
                <a:solidFill>
                  <a:srgbClr val="FF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21509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nagle</a:t>
            </a:r>
            <a:r>
              <a:rPr kumimoji="1" lang="en-US" altLang="ko-KR" dirty="0">
                <a:solidFill>
                  <a:schemeClr val="tx2"/>
                </a:solidFill>
              </a:rPr>
              <a:t>) </a:t>
            </a:r>
            <a:r>
              <a:rPr kumimoji="1" lang="ko-KR" altLang="en-US" dirty="0">
                <a:solidFill>
                  <a:schemeClr val="tx2"/>
                </a:solidFill>
              </a:rPr>
              <a:t>알고리즘과 </a:t>
            </a:r>
            <a:r>
              <a:rPr kumimoji="1" lang="en-US" altLang="ko-KR" dirty="0">
                <a:solidFill>
                  <a:schemeClr val="tx2"/>
                </a:solidFill>
              </a:rPr>
              <a:t>TCP_NODELAY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애플리케이션이 어떤  크기의 데이터라도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스택으로 전송할 수 있도록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데이터 스트림 인터페이스를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세그먼트 헤더와 플래그로 인해 작은 크기의 데이터를 포함한 많은 수의 패킷 전송은 네트워크 성능을 크게 저하시킨다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패킷을 전송하기 전 많은 양의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데이터를 한 개의 덩어리로 합친다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세그먼트가 최대 크기가 되지 않으면 전송을 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모든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받은 경우에는 최대 크기보다 작은 패킷 전송을 허락한다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패킷들이 전송 중이면 데이터는 버퍼에 저장되고 다른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받았거나 버퍼에 전송하기 충분한 패킷이 쌓이면 데이터가 전송된다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알고리즘의 문제점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크기가 작은 메시지는 추가적인 데이터를 기다리며 지연이 발생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 err="1">
                <a:solidFill>
                  <a:schemeClr val="tx1"/>
                </a:solidFill>
              </a:rPr>
              <a:t>확인응답</a:t>
            </a:r>
            <a:r>
              <a:rPr kumimoji="1" lang="ko-KR" altLang="en-US" sz="1200" dirty="0">
                <a:solidFill>
                  <a:schemeClr val="tx1"/>
                </a:solidFill>
              </a:rPr>
              <a:t> 지연 알고리즘과 같이 쓰이는 경우 문제가 발생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r>
              <a:rPr kumimoji="1" lang="en-US" altLang="ko-KR" sz="1400" dirty="0">
                <a:solidFill>
                  <a:schemeClr val="tx1"/>
                </a:solidFill>
              </a:rPr>
              <a:t>HTTP</a:t>
            </a:r>
            <a:r>
              <a:rPr kumimoji="1" lang="ko-KR" altLang="en-US" sz="1400" dirty="0">
                <a:solidFill>
                  <a:schemeClr val="tx1"/>
                </a:solidFill>
              </a:rPr>
              <a:t> 스택에서 </a:t>
            </a:r>
            <a:r>
              <a:rPr kumimoji="1" lang="en-US" altLang="ko-KR" sz="1400" dirty="0">
                <a:solidFill>
                  <a:schemeClr val="tx1"/>
                </a:solidFill>
              </a:rPr>
              <a:t>TCP_NODELAY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파라미터값을</a:t>
            </a:r>
            <a:r>
              <a:rPr kumimoji="1" lang="ko-KR" altLang="en-US" sz="1400" dirty="0">
                <a:solidFill>
                  <a:schemeClr val="tx1"/>
                </a:solidFill>
              </a:rPr>
              <a:t> 설정하여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네이글</a:t>
            </a:r>
            <a:r>
              <a:rPr kumimoji="1" lang="ko-KR" altLang="en-US" sz="1400" dirty="0">
                <a:solidFill>
                  <a:schemeClr val="tx1"/>
                </a:solidFill>
              </a:rPr>
              <a:t> 알고리즘을 비활성화 할 수 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4606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TIME_WAIT</a:t>
            </a:r>
            <a:r>
              <a:rPr kumimoji="1" lang="ko-KR" altLang="en-US" dirty="0">
                <a:solidFill>
                  <a:schemeClr val="tx2"/>
                </a:solidFill>
              </a:rPr>
              <a:t>의 누적과 포트 고갈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고갈은 주로 성능 측정 시에만 심각한 성능 저하를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 측정 시 성능상의 문제로 오해할 수 있음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동일한 커넥션이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분 이내에 새로 생성되는 것을 막는다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트랜잭션이 빠르게 처리되는 경우 </a:t>
            </a:r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 발생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부하 생성 장비를 추가하거나 여러 개의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사용으로 해결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커넥션을 너무 많이 맺거나 대기 상태로 있는 제어 블록들이 너무 많아지는 상황은 주의해야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846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헤더는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관리에서 매우 중요한 부분이다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46238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4.3.1</a:t>
            </a:r>
            <a:r>
              <a:rPr kumimoji="1" lang="ko-KR" altLang="en-US" dirty="0">
                <a:solidFill>
                  <a:schemeClr val="tx2"/>
                </a:solidFill>
              </a:rPr>
              <a:t> 흔히 잘못 이해하는 </a:t>
            </a:r>
            <a:r>
              <a:rPr kumimoji="1" lang="en-US" altLang="ko-KR" dirty="0">
                <a:solidFill>
                  <a:schemeClr val="tx2"/>
                </a:solidFill>
              </a:rPr>
              <a:t>Connection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6C5A14B-41CA-2C41-A624-316D95DD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6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7" y="3306662"/>
            <a:ext cx="5903471" cy="3157192"/>
          </a:xfrm>
        </p:spPr>
        <p:txBody>
          <a:bodyPr anchor="ctr">
            <a:no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헤더는 커넥션 토큰을 쉼표로 구분하여 가지고 있으며 그 값들은 다른 커넥션에는 전달되지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따라서 메시지를 다른 곳으로 보내야 하는 시점에 모든 헤더 필드는 삭제되어야 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다음 </a:t>
            </a:r>
            <a:r>
              <a:rPr kumimoji="1" lang="en-US" altLang="ko-KR" sz="1200" dirty="0">
                <a:solidFill>
                  <a:schemeClr val="tx2"/>
                </a:solidFill>
              </a:rPr>
              <a:t>3</a:t>
            </a:r>
            <a:r>
              <a:rPr kumimoji="1" lang="ko-KR" altLang="en-US" sz="1200" dirty="0">
                <a:solidFill>
                  <a:schemeClr val="tx2"/>
                </a:solidFill>
              </a:rPr>
              <a:t>가지 토큰이 전달될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헤더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필드명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이 커넥션에만 해당되는 헤더들을 나열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현재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200" dirty="0">
                <a:solidFill>
                  <a:schemeClr val="tx2"/>
                </a:solidFill>
              </a:rPr>
              <a:t> 위한 값이므로 다음 커넥션에 전달하면 안된다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일시적인 토큰 값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커넥션에 대한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sz="1200" dirty="0">
                <a:solidFill>
                  <a:schemeClr val="tx2"/>
                </a:solidFill>
              </a:rPr>
              <a:t> 옵션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close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작업이 완료되면 종료되어야 함을 의미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3" indent="0">
              <a:lnSpc>
                <a:spcPct val="104000"/>
              </a:lnSpc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커넥션 헤더에 기술되어 있지는 않지만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홉별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헤더인 것들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Proxy-Authenticate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Proxy-Connection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Transfer-Encoding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Upgrade</a:t>
            </a:r>
          </a:p>
        </p:txBody>
      </p:sp>
    </p:spTree>
    <p:extLst>
      <p:ext uri="{BB962C8B-B14F-4D97-AF65-F5344CB8AC3E}">
        <p14:creationId xmlns:p14="http://schemas.microsoft.com/office/powerpoint/2010/main" val="33622641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4.3.2</a:t>
            </a:r>
            <a:r>
              <a:rPr kumimoji="1" lang="ko-KR" altLang="en-US" dirty="0">
                <a:solidFill>
                  <a:schemeClr val="tx2"/>
                </a:solidFill>
              </a:rPr>
              <a:t> 순차적인 트랜잭션 처리에 의한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82CCB-47C0-F247-8024-8A2E8CBA0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474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282" y="3525807"/>
            <a:ext cx="4997189" cy="3157191"/>
          </a:xfrm>
        </p:spPr>
        <p:txBody>
          <a:bodyPr anchor="ctr">
            <a:normAutofit fontScale="70000" lnSpcReduction="20000"/>
          </a:bodyPr>
          <a:lstStyle/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커넥션 관리는 </a:t>
            </a:r>
            <a:r>
              <a:rPr kumimoji="1" lang="en-US" altLang="ko-KR" sz="1500" dirty="0">
                <a:solidFill>
                  <a:schemeClr val="tx2"/>
                </a:solidFill>
              </a:rPr>
              <a:t>TCP </a:t>
            </a:r>
            <a:r>
              <a:rPr kumimoji="1" lang="ko-KR" altLang="en-US" sz="1500" dirty="0">
                <a:solidFill>
                  <a:schemeClr val="tx2"/>
                </a:solidFill>
              </a:rPr>
              <a:t>성능에 큰 영향을 끼친다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잦은 커넥션 생성은 느린 시작 지연을 발생시킨다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순차적 처리로 인한 지연은 물리적 지연 뿐 아니라 리소스를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내려받는</a:t>
            </a:r>
            <a:r>
              <a:rPr kumimoji="1" lang="ko-KR" altLang="en-US" sz="1500" dirty="0">
                <a:solidFill>
                  <a:schemeClr val="tx2"/>
                </a:solidFill>
              </a:rPr>
              <a:t> 동안 페이지의 변화 없게 되어 심리적인 지연도 일으킨다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브라우저에서는 객체의 크기 확인 문제로 모든 객체를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내려받기</a:t>
            </a:r>
            <a:r>
              <a:rPr kumimoji="1" lang="ko-KR" altLang="en-US" sz="1500" dirty="0">
                <a:solidFill>
                  <a:schemeClr val="tx2"/>
                </a:solidFill>
              </a:rPr>
              <a:t> 전까지 빈 화면을 보여주는 문제가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개선책 </a:t>
            </a:r>
            <a:r>
              <a:rPr kumimoji="1" lang="en-US" altLang="ko-KR" sz="1500" dirty="0">
                <a:solidFill>
                  <a:schemeClr val="tx2"/>
                </a:solidFill>
              </a:rPr>
              <a:t>4</a:t>
            </a:r>
            <a:r>
              <a:rPr kumimoji="1" lang="ko-KR" altLang="en-US" sz="1500" dirty="0">
                <a:solidFill>
                  <a:schemeClr val="tx2"/>
                </a:solidFill>
              </a:rPr>
              <a:t>가지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병렬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(parallel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>
                <a:solidFill>
                  <a:schemeClr val="tx2"/>
                </a:solidFill>
              </a:rPr>
              <a:t>: </a:t>
            </a:r>
            <a:r>
              <a:rPr kumimoji="1" lang="ko-KR" altLang="en-US" sz="1500" dirty="0">
                <a:solidFill>
                  <a:schemeClr val="tx2"/>
                </a:solidFill>
              </a:rPr>
              <a:t>여러 개의 </a:t>
            </a:r>
            <a:r>
              <a:rPr kumimoji="1" lang="en-US" altLang="ko-KR" sz="1500" dirty="0">
                <a:solidFill>
                  <a:schemeClr val="tx2"/>
                </a:solidFill>
              </a:rPr>
              <a:t> 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동시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지속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</a:t>
            </a:r>
            <a:r>
              <a:rPr kumimoji="1" lang="en-US" altLang="ko-KR" sz="1500" b="1" dirty="0" err="1">
                <a:solidFill>
                  <a:schemeClr val="tx2"/>
                </a:solidFill>
              </a:rPr>
              <a:t>persistant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이미 생성된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커넥션의 재활용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파이프라인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(pipeline)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공유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병렬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다중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((multiplexed)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요청과 응답들에 대한 중재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실험적인 기술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04000"/>
              </a:lnSpc>
            </a:pPr>
            <a:endParaRPr kumimoji="1" lang="en-US" altLang="ko-KR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770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클라이언트가 여러 개의 커넥션을 맺음으로써 여러 개의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병렬로 처리하는 것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병렬 커넥션은 여러 개의 서버와 맺어질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53115-6B8C-9B46-9988-93CAC7A4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416" y="4124456"/>
            <a:ext cx="4764814" cy="22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675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병렬 커넥션은 페이지를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더 빠르게 </a:t>
            </a:r>
            <a:r>
              <a:rPr kumimoji="1" lang="ko-KR" altLang="en-US">
                <a:solidFill>
                  <a:schemeClr val="tx2"/>
                </a:solidFill>
              </a:rPr>
              <a:t>내려받는다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>
              <a:solidFill>
                <a:schemeClr val="tx2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0750734-D896-3446-8152-DFFB41E76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3" b="17792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14AA8038-3BFB-29F7-91AB-D84B18F0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/>
          </a:bodyPr>
          <a:lstStyle/>
          <a:p>
            <a:r>
              <a:rPr lang="ko-KR" altLang="en-US" sz="1800" dirty="0">
                <a:solidFill>
                  <a:schemeClr val="tx2"/>
                </a:solidFill>
              </a:rPr>
              <a:t>커넥션을 병렬로 처리함으로써 개별 커넥션의 지연시간이 중첩되어 짧아지게 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39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4.4.2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커넥션이 항상 더 빠르지는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클라이언트의 네트워크 대역폭이 좁을 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다수의 커넥션은 메모리를 많이 소모하고 자체적인 성능 문제를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따라서 브라우저는 보통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커넥션을 허용하고 서버는 특정 클라이언트로부터 오는 과도한 커넥션을 임의로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51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dirty="0">
                <a:solidFill>
                  <a:schemeClr val="tx2"/>
                </a:solidFill>
              </a:rPr>
              <a:t> 여러 객체로 이루어질 수 있다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애플리케이션은 보통 하나의 작업을 수행하기 위해 여러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트랜잭션을 수행한다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즉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보통 하나의 리소스가 아닌 리소스의 모음이다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43987-818F-0C4C-AFC7-495BD932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59" y="3074975"/>
            <a:ext cx="5920940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82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4.4.3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커넥션은 더 빠르게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느껴질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화면에 여러 개의 객체가 동시에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내려받아지는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모습으로 인해 사용자는 더 빠르게 처리된다는 느낌을 받는다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5043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b="1" dirty="0">
                <a:solidFill>
                  <a:schemeClr val="tx2"/>
                </a:solidFill>
              </a:rPr>
              <a:t>지속</a:t>
            </a:r>
            <a:r>
              <a:rPr kumimoji="1" lang="ko-KR" altLang="en-US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ore-KR" altLang="en-US" dirty="0">
                <a:solidFill>
                  <a:schemeClr val="tx2"/>
                </a:solidFill>
              </a:rPr>
              <a:t>이로</a:t>
            </a:r>
            <a:r>
              <a:rPr kumimoji="1" lang="ko-KR" altLang="en-US" dirty="0">
                <a:solidFill>
                  <a:schemeClr val="tx2"/>
                </a:solidFill>
              </a:rPr>
              <a:t> 인해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을 지원하는 기기는 처리가 완료된 후에도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유지하여 앞으로 있을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 요청에 재사용할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 커넥션을 통해 커넥션을 맺기 위한 준비 작업과 느린 시작으로 인한 지연을 피할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solidFill>
                  <a:schemeClr val="tx2"/>
                </a:solidFill>
              </a:rPr>
              <a:t>사이트 지역성</a:t>
            </a:r>
            <a:r>
              <a:rPr kumimoji="1" lang="en-US" altLang="ko-KR" b="1" dirty="0">
                <a:solidFill>
                  <a:schemeClr val="tx2"/>
                </a:solidFill>
              </a:rPr>
              <a:t>(Site Locality)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대부분의 리소스가 같은 서버에 있으므로 한 서버에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하기 시작한 애플리케이션은 그 서버에 다시 요청을 하게 되는 속성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190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4.5.1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 </a:t>
            </a:r>
            <a:r>
              <a:rPr kumimoji="1" lang="en-US" altLang="ko-KR" dirty="0">
                <a:solidFill>
                  <a:schemeClr val="tx2"/>
                </a:solidFill>
              </a:rPr>
              <a:t>vs </a:t>
            </a:r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병렬 커넥션의 단점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 트랜잭션마다 새로운 커넥션을 맺고 끊기 때문에 시간과 대역폭이 소요된다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각각의 새로운 커넥션은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느린 시작 때문에 성능이 떨어진다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실제로 연결할 수 있는 병렬 커넥션의 수에는 제한이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지속 커넥션의 장점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커넥션을 맺기 위한 사전 작업과 지연을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 err="1">
                <a:solidFill>
                  <a:schemeClr val="tx2"/>
                </a:solidFill>
              </a:rPr>
              <a:t>튜닝된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커넥션을 유지한다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커넥션의 수를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클라이언트와 서버의 리소스 소모를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병렬 커넥션과 함께 사용될 때 가장 효과적이다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1835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>
                <a:solidFill>
                  <a:schemeClr val="tx2"/>
                </a:solidFill>
              </a:rPr>
              <a:t>4.5.2</a:t>
            </a:r>
            <a:r>
              <a:rPr kumimoji="1" lang="ko-KR" altLang="en-US" sz="3700">
                <a:solidFill>
                  <a:schemeClr val="tx2"/>
                </a:solidFill>
              </a:rPr>
              <a:t> </a:t>
            </a:r>
            <a:r>
              <a:rPr kumimoji="1" lang="en-US" altLang="ko-KR" sz="3700">
                <a:solidFill>
                  <a:schemeClr val="tx2"/>
                </a:solidFill>
              </a:rPr>
              <a:t>HTTP/1.0+</a:t>
            </a:r>
            <a:r>
              <a:rPr kumimoji="1" lang="ko-KR" altLang="en-US" sz="3700">
                <a:solidFill>
                  <a:schemeClr val="tx2"/>
                </a:solidFill>
              </a:rPr>
              <a:t>의 </a:t>
            </a:r>
            <a:r>
              <a:rPr kumimoji="1" lang="en-US" altLang="ko-KR" sz="3700">
                <a:solidFill>
                  <a:schemeClr val="tx2"/>
                </a:solidFill>
              </a:rPr>
              <a:t>Keep-Alive </a:t>
            </a:r>
            <a:r>
              <a:rPr kumimoji="1" lang="ko-KR" altLang="en-US" sz="3700">
                <a:solidFill>
                  <a:schemeClr val="tx2"/>
                </a:solidFill>
              </a:rPr>
              <a:t>커넥션</a:t>
            </a:r>
            <a:endParaRPr kumimoji="1" lang="ko-Kore-KR" altLang="en-US" sz="37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트랜잭션을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커넥션으로 처리하는 것이 아니라 </a:t>
            </a:r>
            <a:r>
              <a:rPr kumimoji="1" lang="en-US" altLang="ko-KR" sz="1400" dirty="0">
                <a:solidFill>
                  <a:schemeClr val="tx2"/>
                </a:solidFill>
              </a:rPr>
              <a:t>1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커넥션으로 처리함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2129-699D-3D43-A571-5C2AE05B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064962"/>
            <a:ext cx="6795701" cy="48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99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 dirty="0">
                <a:solidFill>
                  <a:schemeClr val="tx2"/>
                </a:solidFill>
              </a:rPr>
              <a:t>4.5.3</a:t>
            </a:r>
            <a:r>
              <a:rPr kumimoji="1" lang="ko-KR" altLang="en-US" sz="3700" dirty="0">
                <a:solidFill>
                  <a:schemeClr val="tx2"/>
                </a:solidFill>
              </a:rPr>
              <a:t> </a:t>
            </a:r>
            <a:r>
              <a:rPr kumimoji="1" lang="en-US" altLang="ko-KR" sz="37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3700" dirty="0">
                <a:solidFill>
                  <a:schemeClr val="tx2"/>
                </a:solidFill>
              </a:rPr>
              <a:t> 동작</a:t>
            </a:r>
            <a:endParaRPr kumimoji="1" lang="ko-Kore-KR" altLang="en-US" sz="37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572191"/>
            <a:ext cx="4419600" cy="4017793"/>
          </a:xfrm>
        </p:spPr>
        <p:txBody>
          <a:bodyPr>
            <a:normAutofit fontScale="85000" lnSpcReduction="20000"/>
          </a:bodyPr>
          <a:lstStyle/>
          <a:p>
            <a:pPr lvl="2"/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는 사용하지 않기로 결정되어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명세에는 제외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하지만 아직 널리 사용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헤더를 통해 커넥션 유지를 요청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서버는 동일한 헤더를 응답함으로써 같은 커넥션을 사용하는 것을 승인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응답에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헤더가 없으면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클라이언트는메시지</a:t>
            </a:r>
            <a:r>
              <a:rPr kumimoji="1" lang="ko-KR" altLang="en-US" dirty="0">
                <a:solidFill>
                  <a:schemeClr val="tx2"/>
                </a:solidFill>
              </a:rPr>
              <a:t> 전송 후 커넥션이 끊길 것으로 추정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71696-B1FC-7749-8C8D-6B1B0D4A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785740"/>
            <a:ext cx="6795701" cy="34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0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옵션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헤더는 커넥션을 유지하기 위한 요청일 뿐이며 클라이언트나 서버가 반드시 그 요청을 따를 필요는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옵션들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timeout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얼마나 유지될지를 의미하는 시간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시간이 지켜진다는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max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몇 개의 </a:t>
            </a: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트랜잭션을 처리할 때까지 유지될 것인지를 의미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이대로 동작한다는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진단이나 디버깅을 주목적으로 하는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처리되지 않는 임의의 속성들을 지원하기도</a:t>
            </a:r>
            <a:r>
              <a:rPr kumimoji="1" lang="en-US" altLang="ko-KR" sz="1200" dirty="0">
                <a:solidFill>
                  <a:schemeClr val="tx2"/>
                </a:solidFill>
              </a:rPr>
              <a:t>. </a:t>
            </a:r>
            <a:r>
              <a:rPr kumimoji="1" lang="ko-KR" altLang="en-US" sz="1200" dirty="0">
                <a:solidFill>
                  <a:schemeClr val="tx2"/>
                </a:solidFill>
              </a:rPr>
              <a:t>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Connection: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헤더가 있는 경우에만 사용 가능하며 사용하지 않을 수도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예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Connection: Keep-Alive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Keep-Alive: max=5, timeout=120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800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커넥션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기본으로 사용되지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사용을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커넥션을 계속 유지하려면 모든 메시지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포함해야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응답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가 없으면 클라이언트는 서버가 네트워크를 끊을 것으로 예측한다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커넥션이 끊어지기 전에 정확한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본문의 길이를 알 수 있어야 커넥션을 유지할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헤더의 규칙을 철저히 지켜야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전달하거나 캐시에 넣기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 명시된 모든 헤더 필드와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제거해야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원칙적으로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인식하지 못하는 서버와는 맺어지면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기술적으로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기기로부터 받는 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 필드는 무시해야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오래된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서버에서 실수로 전달되는 문제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응답 전체를 모두 받기 전에 커넥션이 끊어졌을 경우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별다른 문제가 없으면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3832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4.5.6 Keep-Alive</a:t>
            </a:r>
            <a:r>
              <a:rPr kumimoji="1" lang="ko-KR" altLang="en-US" sz="4600">
                <a:solidFill>
                  <a:schemeClr val="tx2"/>
                </a:solidFill>
              </a:rPr>
              <a:t>와 멍청한</a:t>
            </a:r>
            <a:r>
              <a:rPr kumimoji="1" lang="en-US" altLang="ko-KR" sz="4600">
                <a:solidFill>
                  <a:schemeClr val="tx2"/>
                </a:solidFill>
              </a:rPr>
              <a:t>(dumb) </a:t>
            </a:r>
            <a:r>
              <a:rPr kumimoji="1" lang="ko-KR" altLang="en-US" sz="4600">
                <a:solidFill>
                  <a:schemeClr val="tx2"/>
                </a:solidFill>
              </a:rPr>
              <a:t>프락시</a:t>
            </a:r>
            <a:endParaRPr kumimoji="1" lang="en-US" altLang="en-US" sz="46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kumimoji="1" lang="en-US" altLang="ko-KR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Connection </a:t>
            </a:r>
            <a:r>
              <a:rPr kumimoji="1" lang="ko-KR" altLang="en-US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헤더와 무조건 전달</a:t>
            </a:r>
            <a:b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프락시는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Connection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헤더를 이해하지 못해 해당 헤더들을 삭제하지 않고 요청 그대로를 다음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프락시에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전달한다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endParaRPr kumimoji="1" lang="en-US" altLang="ko-KR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en-US" altLang="ko-KR" sz="2200" dirty="0">
                <a:solidFill>
                  <a:srgbClr val="FF0000"/>
                </a:solidFill>
              </a:rPr>
              <a:t>Connection </a:t>
            </a:r>
            <a:r>
              <a:rPr kumimoji="1" lang="ko-KR" altLang="en-US" sz="2200" dirty="0">
                <a:solidFill>
                  <a:srgbClr val="FF0000"/>
                </a:solidFill>
              </a:rPr>
              <a:t>헤더는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홉별</a:t>
            </a:r>
            <a:r>
              <a:rPr kumimoji="1" lang="en-US" altLang="ko-KR" sz="2200" dirty="0">
                <a:solidFill>
                  <a:srgbClr val="FF0000"/>
                </a:solidFill>
              </a:rPr>
              <a:t>(hop-by-hop)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헤더로 오직 한 개의 전송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링크에만</a:t>
            </a:r>
            <a:r>
              <a:rPr kumimoji="1" lang="ko-KR" altLang="en-US" sz="2200" dirty="0">
                <a:solidFill>
                  <a:srgbClr val="FF0000"/>
                </a:solidFill>
              </a:rPr>
              <a:t> 허용되며 다음 서버로 전달되어서는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  <a:r>
              <a:rPr kumimoji="1" lang="ko-KR" altLang="en-US" sz="2200" dirty="0">
                <a:solidFill>
                  <a:srgbClr val="FF0000"/>
                </a:solidFill>
              </a:rPr>
              <a:t> </a:t>
            </a:r>
            <a:r>
              <a:rPr kumimoji="1" lang="en-US" altLang="ko-KR" sz="2200" dirty="0">
                <a:solidFill>
                  <a:srgbClr val="FF0000"/>
                </a:solidFill>
              </a:rPr>
              <a:t>Keep-Alive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헤더도 전달하면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09BAD-7C5D-244D-B062-D262F8A0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69" y="1723979"/>
            <a:ext cx="6213145" cy="377448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95F90BD-8372-0E4C-A05C-8257FBDA9935}"/>
              </a:ext>
            </a:extLst>
          </p:cNvPr>
          <p:cNvSpPr/>
          <p:nvPr/>
        </p:nvSpPr>
        <p:spPr>
          <a:xfrm>
            <a:off x="8994944" y="3952740"/>
            <a:ext cx="2913277" cy="9030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245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4.5.7 Proxy-Connection </a:t>
            </a:r>
            <a:r>
              <a:rPr kumimoji="1" lang="ko-KR" altLang="en-US" sz="4600">
                <a:solidFill>
                  <a:schemeClr val="tx2"/>
                </a:solidFill>
              </a:rPr>
              <a:t>살펴보기</a:t>
            </a:r>
            <a:br>
              <a:rPr kumimoji="1" lang="en-US" altLang="ko-KR" sz="460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/>
          </a:bodyPr>
          <a:lstStyle/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멍청한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문제의 해결책으로 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Proxy-Connection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 사용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하지만 동작하지 않는 경우도 있다</a:t>
            </a:r>
            <a:r>
              <a:rPr kumimoji="1" lang="en-US" altLang="ko-KR" sz="22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endParaRPr kumimoji="1" lang="en-US" altLang="ko-KR" sz="2200" dirty="0">
              <a:solidFill>
                <a:schemeClr val="tx2"/>
              </a:solidFill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dirty="0">
                <a:solidFill>
                  <a:srgbClr val="FF0000"/>
                </a:solidFill>
              </a:rPr>
              <a:t>* 클라이언트와 서버 사이에 하나의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프락시만</a:t>
            </a:r>
            <a:r>
              <a:rPr kumimoji="1" lang="ko-KR" altLang="en-US" sz="2200" dirty="0">
                <a:solidFill>
                  <a:srgbClr val="FF0000"/>
                </a:solidFill>
              </a:rPr>
              <a:t> 있는 경우 동작</a:t>
            </a:r>
            <a:endParaRPr kumimoji="1" lang="en-US" altLang="ko-KR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3D37A-72D9-EC4C-97EB-DFD8A2FB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74" y="236256"/>
            <a:ext cx="4314788" cy="3439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945E61-D9E2-C748-A79B-BC317D0D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9" y="3756254"/>
            <a:ext cx="4272133" cy="29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98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의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지원하지 않음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모든 커넥션을 지속 커넥션으로 취급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커넥션을 끊기 위해서는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명시해야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하지만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없어도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41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단순한 줄 단위의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응답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서버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9AD77-8F83-AD44-9B55-CD3CB0E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9" y="3671996"/>
            <a:ext cx="10015445" cy="25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0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4.5.9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77500" lnSpcReduction="20000"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보낸 경우 더이상 그 커넥션으로 추가적인 요청을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더이상 추가 요청을 보내지 않을 경우 마지막 요청에 </a:t>
            </a:r>
            <a:r>
              <a:rPr kumimoji="1" lang="en-US" altLang="ko-KR" sz="1400" dirty="0">
                <a:solidFill>
                  <a:schemeClr val="tx2"/>
                </a:solidFill>
              </a:rPr>
              <a:t> 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커넥션에 있는 모든 메시지가 자신의 길이 정보를 정확히 가지고 있을 때만 커넥션을 지속할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각각에 대해 별도의 지속 커넥션을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맻과</a:t>
            </a:r>
            <a:r>
              <a:rPr kumimoji="1" lang="ko-KR" altLang="en-US" sz="1400" dirty="0">
                <a:solidFill>
                  <a:schemeClr val="tx2"/>
                </a:solidFill>
              </a:rPr>
              <a:t> 관리해야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클라이언트가 커넥션 관련 기능에 대한 클라이언트의 지원 범위를 알고있지 않은 한 지속 커넥션을 맺으면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서버는 메시지를 전송하는 동안 커넥션을 끊지 않을 것이고 커넥션을 끊기 전에 적어도 한 개의 요청에 대해 응답을 할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하지만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기기는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중간에 끊어진 커넥션을 복구할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문제 없는 경우 재전송 처리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전체 응답을 받기 전에 커넥션이 끊어진다면 문제가 없는 경우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하나의 클라이언트는 서버 과부하 방지를 위해 최대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400" dirty="0">
                <a:solidFill>
                  <a:schemeClr val="tx2"/>
                </a:solidFill>
              </a:rPr>
              <a:t> 유지해야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0370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4.6</a:t>
            </a:r>
            <a:r>
              <a:rPr kumimoji="1" lang="ko-KR" altLang="en-US">
                <a:solidFill>
                  <a:schemeClr val="tx2"/>
                </a:solidFill>
              </a:rPr>
              <a:t> 파이프라인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00475"/>
            <a:ext cx="6159160" cy="3844481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은 지속 커넥션을 통해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파이프라이닝</a:t>
            </a:r>
            <a:r>
              <a:rPr kumimoji="1" lang="ko-KR" altLang="en-US" sz="1400" dirty="0">
                <a:solidFill>
                  <a:schemeClr val="tx2"/>
                </a:solidFill>
              </a:rPr>
              <a:t> 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이는 대기 시간이 긴 네트워크 상황에서 왕복으로 인한 시간을 줄여 성능을 높여준다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파이프라인 제약사항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지속 커넥션인지 확인후 파이프라인을 이어야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요청 순서와 같게 와야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끊어지더라도 완료되지 않은 요청이 파이프라인 안에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있어면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 다시 요청을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POS</a:t>
            </a:r>
            <a:r>
              <a:rPr kumimoji="1" lang="en-US" altLang="ko-KR" sz="1400" dirty="0">
                <a:solidFill>
                  <a:schemeClr val="tx2"/>
                </a:solidFill>
              </a:rPr>
              <a:t>T </a:t>
            </a:r>
            <a:r>
              <a:rPr kumimoji="1" lang="ko-KR" altLang="en-US" sz="1400" dirty="0">
                <a:solidFill>
                  <a:schemeClr val="tx2"/>
                </a:solidFill>
              </a:rPr>
              <a:t>같이 반복 요청이 문제를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일으길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있는 경우 파이프라인을 통해 보내면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1031F-70A0-BF40-8BD5-7BF8393F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8" y="721081"/>
            <a:ext cx="4999108" cy="55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3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</a:t>
            </a:r>
            <a:r>
              <a:rPr kumimoji="1" lang="ko-KR" altLang="en-US" dirty="0">
                <a:solidFill>
                  <a:schemeClr val="tx2"/>
                </a:solidFill>
              </a:rPr>
              <a:t> 커넥션 끊기에 대한 미스터리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언제 어떻게 커넥션을 끊는가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에는 명확한 기준이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14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4.7.1</a:t>
            </a:r>
            <a:r>
              <a:rPr kumimoji="1" lang="ko-KR" altLang="en-US" dirty="0">
                <a:solidFill>
                  <a:schemeClr val="tx2"/>
                </a:solidFill>
              </a:rPr>
              <a:t> 마음대로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어떠한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혹은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프락시든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언제든지 전송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보통은 메시지를 다 보낸 후 끊지만 에러가 있는 상황에서는 헤더의 중간이나 다른 엉뚱한 곳에서 끊길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일정 시간이 지나면 서버는 유휴 상태의 커넥션을 끊는데 그 시점에 클라이언트가 요청을 보내면 문제가 생긴다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6195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dirty="0">
                <a:solidFill>
                  <a:schemeClr val="tx2"/>
                </a:solidFill>
              </a:rPr>
              <a:t>와 </a:t>
            </a:r>
            <a:r>
              <a:rPr kumimoji="1" lang="en-US" altLang="ko-KR" dirty="0">
                <a:solidFill>
                  <a:schemeClr val="tx2"/>
                </a:solidFill>
              </a:rPr>
              <a:t>Truncation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본문의 정확한 크기 값을 가지는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가지고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커넥션이 끊어졌다는 응답을 받은 후 실제 전달된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길이와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값이 일치하지 않거나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자체가 존재하지 않으면 서버에게 데이터의 정확한 길이를 물어봐야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정정하려 하지 말고 메시지를 받은 그대로 전달해야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24977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4.7.3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끊기의</a:t>
            </a:r>
            <a:r>
              <a:rPr kumimoji="1" lang="ko-KR" altLang="en-US" dirty="0">
                <a:solidFill>
                  <a:schemeClr val="tx2"/>
                </a:solidFill>
              </a:rPr>
              <a:t> 허용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재시도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멱등성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커넥션은 심지어 에러가 없더라도 언제든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따라서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예기치 않은 커넥션 중단에 대응할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서버의 요청 처리 상황을 알 수 없으므로 반복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요청시</a:t>
            </a:r>
            <a:r>
              <a:rPr kumimoji="1" lang="ko-KR" altLang="en-US" sz="1400" dirty="0">
                <a:solidFill>
                  <a:schemeClr val="tx2"/>
                </a:solidFill>
              </a:rPr>
              <a:t> 문제가 될 수 있는 </a:t>
            </a:r>
            <a:r>
              <a:rPr kumimoji="1" lang="en-US" altLang="ko-KR" sz="1400" dirty="0">
                <a:solidFill>
                  <a:schemeClr val="tx2"/>
                </a:solidFill>
              </a:rPr>
              <a:t>POST</a:t>
            </a:r>
            <a:r>
              <a:rPr kumimoji="1" lang="ko-KR" altLang="en-US" sz="1400" dirty="0">
                <a:solidFill>
                  <a:schemeClr val="tx2"/>
                </a:solidFill>
              </a:rPr>
              <a:t> 등은 반복해서 요청하면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멱등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한 번 이상 실행되어도 같은 결과를 반환하는 경우로 </a:t>
            </a:r>
            <a:r>
              <a:rPr kumimoji="1" lang="en-US" altLang="ko-KR" sz="1400" dirty="0">
                <a:solidFill>
                  <a:schemeClr val="tx2"/>
                </a:solidFill>
              </a:rPr>
              <a:t>GET, HEAD, PUT, DELETE, TRACE, OPTIONS</a:t>
            </a:r>
          </a:p>
        </p:txBody>
      </p:sp>
    </p:spTree>
    <p:extLst>
      <p:ext uri="{BB962C8B-B14F-4D97-AF65-F5344CB8AC3E}">
        <p14:creationId xmlns:p14="http://schemas.microsoft.com/office/powerpoint/2010/main" val="27738289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43B730-7A18-2440-AD0F-7000555CD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r="16293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171" y="3525807"/>
            <a:ext cx="5220299" cy="2722593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끝단에는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 큐와 출력 큐가 있어 한 쪽의 입력 큐는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다른쪽의</a:t>
            </a:r>
            <a:r>
              <a:rPr kumimoji="1" lang="ko-KR" altLang="en-US" sz="1400" dirty="0">
                <a:solidFill>
                  <a:schemeClr val="tx2"/>
                </a:solidFill>
              </a:rPr>
              <a:t> 출력 큐와 연결된다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657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1400" dirty="0">
                <a:solidFill>
                  <a:schemeClr val="tx2"/>
                </a:solidFill>
              </a:rPr>
              <a:t> 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1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1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94569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800" dirty="0">
                <a:solidFill>
                  <a:schemeClr val="tx2"/>
                </a:solidFill>
              </a:rPr>
              <a:t>4.7.4</a:t>
            </a:r>
            <a:r>
              <a:rPr kumimoji="1" lang="ko-KR" altLang="en-US" sz="4800" dirty="0">
                <a:solidFill>
                  <a:schemeClr val="tx2"/>
                </a:solidFill>
              </a:rPr>
              <a:t> 우아한 커넥션 끊기</a:t>
            </a:r>
            <a:br>
              <a:rPr kumimoji="1" lang="en-US" altLang="ko-KR" sz="4800" dirty="0">
                <a:solidFill>
                  <a:schemeClr val="tx2"/>
                </a:solidFill>
              </a:rPr>
            </a:br>
            <a:br>
              <a:rPr kumimoji="1" lang="en-US" altLang="ko-KR" sz="4800" dirty="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: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</a:t>
            </a:r>
            <a:br>
              <a:rPr kumimoji="1" lang="en-US" altLang="ko-KR" sz="2400" b="1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2400" dirty="0">
                <a:solidFill>
                  <a:schemeClr val="tx2"/>
                </a:solidFill>
              </a:rPr>
              <a:t> 중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2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2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2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C51AD73D-EF01-6540-B60D-72D319CF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13" y="1060427"/>
            <a:ext cx="4567921" cy="48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24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5DB2-5269-8045-A747-630E9599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5" b="16981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181" y="3525807"/>
            <a:ext cx="6229290" cy="2988755"/>
          </a:xfrm>
        </p:spPr>
        <p:txBody>
          <a:bodyPr anchor="ctr">
            <a:normAutofit fontScale="70000" lnSpcReduction="20000"/>
          </a:bodyPr>
          <a:lstStyle/>
          <a:p>
            <a:pPr lvl="3"/>
            <a:r>
              <a:rPr kumimoji="1" lang="en-US" altLang="ko-KR" sz="1800" b="1" dirty="0">
                <a:solidFill>
                  <a:schemeClr val="tx2"/>
                </a:solidFill>
              </a:rPr>
              <a:t>TCP</a:t>
            </a:r>
            <a:r>
              <a:rPr kumimoji="1" lang="ko-KR" altLang="en-US" sz="1800" b="1" dirty="0">
                <a:solidFill>
                  <a:schemeClr val="tx2"/>
                </a:solidFill>
              </a:rPr>
              <a:t> 끊기와 리셋 에러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단순한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애플리케이션은 전체 끊기만 가능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하지만 각기 다른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800" dirty="0">
                <a:solidFill>
                  <a:schemeClr val="tx2"/>
                </a:solidFill>
              </a:rPr>
              <a:t> 통신할 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그리고 그들과 파이프라인 지속 커넥션을 사용할 때 예상치 못한 쓰기 에러 방지를 위해 절반 끊기를 사용해야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보통은 커넥션의 출력 채널을 끊는 것이 안전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클라이언트가 더이상 데이터를 보내지 않는 다는 것을 확신할 수 없으므로 입력 채널을 끊는 것은 위험 </a:t>
            </a:r>
            <a:r>
              <a:rPr kumimoji="1" lang="en-US" altLang="ko-KR" sz="1800" dirty="0">
                <a:solidFill>
                  <a:schemeClr val="tx2"/>
                </a:solidFill>
              </a:rPr>
              <a:t>–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connection reset by peer)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connection reset by peer</a:t>
            </a:r>
            <a:r>
              <a:rPr kumimoji="1" lang="ko-KR" altLang="en-US" sz="1800" dirty="0">
                <a:solidFill>
                  <a:schemeClr val="tx2"/>
                </a:solidFill>
              </a:rPr>
              <a:t>는 운영체제에서 심각한 에러로 취급하고 버퍼에 저장된 아직 읽히지 않은 데이터를 모두 삭제한다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61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시작줄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요청이라면 무엇을 해야 하는지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응답이라면 무슨 일이 일어났는지 표현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헤더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“</a:t>
            </a:r>
            <a:r>
              <a:rPr kumimoji="1" lang="ko-KR" altLang="en-US" dirty="0">
                <a:solidFill>
                  <a:schemeClr val="tx2"/>
                </a:solidFill>
              </a:rPr>
              <a:t>이름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값</a:t>
            </a:r>
            <a:r>
              <a:rPr kumimoji="1" lang="en-US" altLang="ko-KR" dirty="0">
                <a:solidFill>
                  <a:schemeClr val="tx2"/>
                </a:solidFill>
              </a:rPr>
              <a:t>”</a:t>
            </a:r>
            <a:r>
              <a:rPr kumimoji="1" lang="ko-KR" altLang="en-US" dirty="0">
                <a:solidFill>
                  <a:schemeClr val="tx2"/>
                </a:solidFill>
              </a:rPr>
              <a:t>의 쌍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빈 줄로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어떠한 데이터도 들어갈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텍스트는 물론 임의의 이진 데이터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오디오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응용 소프트웨어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포함할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88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우아하게 커넥션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일반적인 구현은 애플리케이션에서 자신의 출력 채널을 먼저 끊고 다른 쪽에 있는 기기의 출력 채널이 끊기는 것을 기다리는 것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하지만 상대의 구현 상태를 확인할 수 없으므로 절반 끊기를 하고 난 후에도 데이터나 스트림의 끝을 확인하기 위해 입력 채널에 대한 상태 검사를 주기적으로 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만일 입력 채널이 특정 타임아웃 시간 내에 끊어지지 않으면 강제로 커넥션을 끊을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434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4.8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4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관련 참고 자료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http://www.ietf.org/rfc/rfc2616.txt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http://www.ietf.org/rfc/rfc2068.txt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4"/>
              </a:rPr>
              <a:t>http://www.ics.uci.edu/ietf/http/draft-ietf-http-connection-00.txt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2400" dirty="0">
                <a:solidFill>
                  <a:schemeClr val="tx2"/>
                </a:solidFill>
              </a:rPr>
              <a:t>HTTP </a:t>
            </a:r>
            <a:r>
              <a:rPr kumimoji="1" lang="ko-KR" altLang="en-US" sz="2400" dirty="0">
                <a:solidFill>
                  <a:schemeClr val="tx2"/>
                </a:solidFill>
              </a:rPr>
              <a:t>성능 이슈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5"/>
              </a:rPr>
              <a:t>http://www.w3.org/Protocols/HTTP/Performance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6"/>
              </a:rPr>
              <a:t>http://www.w3.org/Protocols/HTTP/1.0/HTTPPerformance.html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7"/>
              </a:rPr>
              <a:t>ftp://gatekeeper.dec.com/pub/DEC/WRL/research-reports/WRL-TR-95.4.pdf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8"/>
              </a:rPr>
              <a:t>http://www.isi.edu/Isam/publications/phttp_tcp_interactions/paper.html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9"/>
              </a:rPr>
              <a:t>http://www.sun.com/sun-on-net/performance/tcp.slowstart.html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400" dirty="0">
                <a:solidFill>
                  <a:schemeClr val="tx2"/>
                </a:solidFill>
              </a:rPr>
              <a:t>TCP/IP</a:t>
            </a:r>
            <a:r>
              <a:rPr kumimoji="1" lang="ko-KR" altLang="en-US" sz="2400" dirty="0">
                <a:solidFill>
                  <a:schemeClr val="tx2"/>
                </a:solidFill>
              </a:rPr>
              <a:t>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0"/>
              </a:rPr>
              <a:t>http://www.acm.org/sigcomm/ccr/archive/2001/jan01/ccr-200101-mogul.pdf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http://www.ietf.org/rfc/rfc2001.txt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2"/>
              </a:rPr>
              <a:t>http://www.ietf.org/rfc/rfc1122.txt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3"/>
              </a:rPr>
              <a:t>http://www.ietf.org/rfc/rfc896.txt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http://www.ietf.org/rfc/rfc0813.txt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http://www.ietf.org/rfc/rfc0793.tx</a:t>
            </a:r>
            <a:r>
              <a:rPr kumimoji="1" lang="en-US" altLang="ko-KR" sz="2200" dirty="0">
                <a:solidFill>
                  <a:schemeClr val="tx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28652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</a:t>
            </a:r>
            <a:r>
              <a:rPr kumimoji="1" lang="ko-KR" altLang="en-US" sz="5400" dirty="0"/>
              <a:t> 아키텍처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458232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62746-8F46-904F-945A-E7A02F7A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ECABE-2D90-AB45-B02E-50F9D3C0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5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(Web Server</a:t>
            </a:r>
          </a:p>
          <a:p>
            <a:r>
              <a:rPr kumimoji="1" lang="en-US" altLang="ko-Kore-KR" dirty="0"/>
              <a:t>6</a:t>
            </a:r>
            <a:r>
              <a:rPr kumimoji="1" lang="ko-Kore-KR" altLang="en-US" dirty="0"/>
              <a:t>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프락시</a:t>
            </a:r>
            <a:r>
              <a:rPr kumimoji="1" lang="en-US" altLang="ko-KR" dirty="0"/>
              <a:t>(Proxy)</a:t>
            </a:r>
          </a:p>
          <a:p>
            <a:r>
              <a:rPr kumimoji="1" lang="en-US" altLang="ko-Kore-KR" dirty="0"/>
              <a:t>7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캐시</a:t>
            </a:r>
            <a:r>
              <a:rPr kumimoji="1" lang="en-US" altLang="ko-KR" dirty="0"/>
              <a:t>(Cache)</a:t>
            </a:r>
          </a:p>
          <a:p>
            <a:r>
              <a:rPr kumimoji="1" lang="en-US" altLang="ko-Kore-KR" dirty="0"/>
              <a:t>8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통합점</a:t>
            </a:r>
            <a:endParaRPr kumimoji="1" lang="en-US" altLang="ko-KR" dirty="0"/>
          </a:p>
          <a:p>
            <a:r>
              <a:rPr kumimoji="1" lang="en-US" altLang="ko-KR" dirty="0"/>
              <a:t>9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 로봇</a:t>
            </a:r>
            <a:endParaRPr kumimoji="1" lang="en-US" altLang="ko-KR" dirty="0"/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HTTP/2.0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006921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5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웹 서버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789381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종류의 소프트웨어 및 하드웨어 웹 서버에 대해 조사한다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진단해주는 간단한 웹 서버를 펄</a:t>
            </a:r>
            <a:r>
              <a:rPr kumimoji="1" lang="en-US" altLang="ko-KR" dirty="0">
                <a:solidFill>
                  <a:schemeClr val="tx2"/>
                </a:solidFill>
              </a:rPr>
              <a:t>(Perl)</a:t>
            </a:r>
            <a:r>
              <a:rPr kumimoji="1" lang="ko-KR" altLang="en-US" dirty="0">
                <a:solidFill>
                  <a:schemeClr val="tx2"/>
                </a:solidFill>
              </a:rPr>
              <a:t>로 작성한다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어떻게 웹 서버가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처리하는 지 단계별로 설명한다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794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</a:t>
            </a:r>
            <a:r>
              <a:rPr kumimoji="1" lang="ko-KR" altLang="en-US" dirty="0">
                <a:solidFill>
                  <a:schemeClr val="tx2"/>
                </a:solidFill>
              </a:rPr>
              <a:t> 다채로운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처리하고 응답을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라는 용어는 소프트웨어 및 하드웨어 모두를 지칭한다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형태는 다양하지만 모든 웹 서버는 리소스에 대한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받아 요청 받은 리소스를 클라이언트에게 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7428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5.1.1</a:t>
            </a:r>
            <a:r>
              <a:rPr kumimoji="1" lang="ko-KR" altLang="en-US" dirty="0">
                <a:solidFill>
                  <a:schemeClr val="tx2"/>
                </a:solidFill>
              </a:rPr>
              <a:t> 웹 서버 구현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및 그와 관련된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처리를 구현한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프로토콜을 구현하고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리소스를 관리하고 웹 서버 관리 기능을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관리에 대한 책임을 </a:t>
            </a:r>
            <a:r>
              <a:rPr kumimoji="1" lang="en-US" altLang="ko-KR" dirty="0">
                <a:solidFill>
                  <a:schemeClr val="tx2"/>
                </a:solidFill>
              </a:rPr>
              <a:t>OS</a:t>
            </a:r>
            <a:r>
              <a:rPr kumimoji="1" lang="ko-KR" altLang="en-US" dirty="0">
                <a:solidFill>
                  <a:schemeClr val="tx2"/>
                </a:solidFill>
              </a:rPr>
              <a:t>와 나눠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운영체제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컴퓨터 시스템의 하드웨어 관리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웹 리소스를 유지하기 위한 파일 시스템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연산 활동을 제어하기 위한 프로세스 관리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서버의 형태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다목적 소프트웨어 웹 서버를 표준 컴퓨터 시스템에 설치하고 실행할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컴퓨터가 아닌 전자기기 안에 몇 개의 컴퓨터 칩만으로 구현된 웹 서버를 내장할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공유기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NAS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731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5.1.2</a:t>
            </a:r>
            <a:r>
              <a:rPr kumimoji="1" lang="ko-KR" altLang="en-US" dirty="0">
                <a:solidFill>
                  <a:schemeClr val="tx2"/>
                </a:solidFill>
              </a:rPr>
              <a:t> 다목적 소프트웨어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2957667"/>
            <a:ext cx="4684274" cy="3556890"/>
          </a:xfrm>
        </p:spPr>
        <p:txBody>
          <a:bodyPr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네트워크에 연결된 표준 컴퓨터 시스템에서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웹 서버 소프트웨어는 거의 모든 컴퓨터 운영체제에서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간단한 통계 </a:t>
            </a:r>
            <a:r>
              <a:rPr kumimoji="1" lang="en-US" altLang="ko-KR" sz="1400" dirty="0">
                <a:solidFill>
                  <a:schemeClr val="tx2"/>
                </a:solidFill>
              </a:rPr>
              <a:t>(2022</a:t>
            </a:r>
            <a:r>
              <a:rPr kumimoji="1" lang="ko-KR" altLang="en-US" sz="1400" dirty="0">
                <a:solidFill>
                  <a:schemeClr val="tx2"/>
                </a:solidFill>
              </a:rPr>
              <a:t>년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월 기준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Nginx</a:t>
            </a:r>
            <a:r>
              <a:rPr kumimoji="1" lang="ko-KR" altLang="en-US" sz="1200" dirty="0">
                <a:solidFill>
                  <a:schemeClr val="tx2"/>
                </a:solidFill>
              </a:rPr>
              <a:t> 서버를 사용하는 사이트가 꾸준히 증가하여 </a:t>
            </a:r>
            <a:r>
              <a:rPr kumimoji="1" lang="en-US" altLang="ko-KR" sz="1200" dirty="0">
                <a:solidFill>
                  <a:schemeClr val="tx2"/>
                </a:solidFill>
              </a:rPr>
              <a:t>31%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1</a:t>
            </a:r>
            <a:r>
              <a:rPr kumimoji="1" lang="ko-KR" altLang="en-US" sz="1200" dirty="0">
                <a:solidFill>
                  <a:schemeClr val="tx2"/>
                </a:solidFill>
              </a:rPr>
              <a:t>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Apache</a:t>
            </a:r>
            <a:r>
              <a:rPr kumimoji="1" lang="ko-KR" altLang="en-US" sz="1200" dirty="0">
                <a:solidFill>
                  <a:schemeClr val="tx2"/>
                </a:solidFill>
              </a:rPr>
              <a:t>는 </a:t>
            </a:r>
            <a:r>
              <a:rPr kumimoji="1" lang="en-US" altLang="ko-KR" sz="1200" dirty="0">
                <a:solidFill>
                  <a:schemeClr val="tx2"/>
                </a:solidFill>
              </a:rPr>
              <a:t>24%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2016</a:t>
            </a:r>
            <a:r>
              <a:rPr kumimoji="1" lang="ko-KR" altLang="en-US" sz="1200" dirty="0">
                <a:solidFill>
                  <a:schemeClr val="tx2"/>
                </a:solidFill>
              </a:rPr>
              <a:t>년 이후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위로 밀려났지만 여전히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스테디</a:t>
            </a:r>
            <a:r>
              <a:rPr kumimoji="1" lang="ko-KR" altLang="en-US" sz="1200" dirty="0">
                <a:solidFill>
                  <a:schemeClr val="tx2"/>
                </a:solidFill>
              </a:rPr>
              <a:t> 셀러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기타 웹 서버들은 </a:t>
            </a:r>
            <a:r>
              <a:rPr kumimoji="1" lang="en-US" altLang="ko-KR" sz="1200" dirty="0">
                <a:solidFill>
                  <a:schemeClr val="tx2"/>
                </a:solidFill>
              </a:rPr>
              <a:t>4~8%</a:t>
            </a:r>
            <a:r>
              <a:rPr kumimoji="1" lang="ko-KR" altLang="en-US" sz="1200" dirty="0">
                <a:solidFill>
                  <a:schemeClr val="tx2"/>
                </a:solidFill>
              </a:rPr>
              <a:t>의 점유율로 </a:t>
            </a:r>
            <a:r>
              <a:rPr kumimoji="1" lang="en-US" altLang="ko-KR" sz="1200" dirty="0">
                <a:solidFill>
                  <a:schemeClr val="tx2"/>
                </a:solidFill>
              </a:rPr>
              <a:t>1,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 위에 비해 미미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46BF8-6C7B-A64F-A38E-10671ED2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58818"/>
            <a:ext cx="6795701" cy="46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9EBC5-75EB-B240-97F4-2C0E339A54E0}"/>
              </a:ext>
            </a:extLst>
          </p:cNvPr>
          <p:cNvSpPr txBox="1"/>
          <p:nvPr/>
        </p:nvSpPr>
        <p:spPr>
          <a:xfrm>
            <a:off x="2310872" y="6254920"/>
            <a:ext cx="98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자료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news.netcraft.com</a:t>
            </a:r>
            <a:r>
              <a:rPr kumimoji="1" lang="en" altLang="ko-KR" dirty="0">
                <a:hlinkClick r:id="rId3"/>
              </a:rPr>
              <a:t>/archives/2022/03/29/march-2022-web-server-survey.html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90706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임베디드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컴퓨터가 아닌 일반 가전제품에 내장될 목적으로 만들어진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사용자가 가전제품을 간편한 웹 브라우저 인터페이스를 통해 관리할 수 있도록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보통 최소한의 기능만으로 구현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보아 웹 서버 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http://www.boa.org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dirty="0" err="1">
                <a:solidFill>
                  <a:schemeClr val="tx2"/>
                </a:solidFill>
              </a:rPr>
              <a:t>qDecoder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</a:t>
            </a:r>
            <a:r>
              <a:rPr kumimoji="1" lang="en-US" altLang="ko-KR" dirty="0" err="1">
                <a:solidFill>
                  <a:schemeClr val="tx2"/>
                </a:solidFill>
                <a:hlinkClick r:id="rId3"/>
              </a:rPr>
              <a:t>www.qdecoder.org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3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.5.1</a:t>
            </a:r>
            <a:r>
              <a:rPr kumimoji="1" lang="ko-KR" altLang="en-US" dirty="0">
                <a:solidFill>
                  <a:schemeClr val="tx2"/>
                </a:solidFill>
              </a:rPr>
              <a:t> 간단한 메시지의 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037DB7-793C-BB43-9121-B26190D6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39" y="239152"/>
            <a:ext cx="7027795" cy="63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034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5.2</a:t>
            </a:r>
            <a:r>
              <a:rPr kumimoji="1" lang="ko-KR" altLang="en-US" dirty="0">
                <a:solidFill>
                  <a:schemeClr val="tx2"/>
                </a:solidFill>
              </a:rPr>
              <a:t> 간단한 펄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기능을 지원하기 위해서는 리소스 지원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모니터링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외 성능을 위한 각종 기능들이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최소한으로 기능하는 웹 서버는 </a:t>
            </a:r>
            <a:r>
              <a:rPr kumimoji="1" lang="en-US" altLang="ko-KR" dirty="0">
                <a:solidFill>
                  <a:schemeClr val="tx2"/>
                </a:solidFill>
              </a:rPr>
              <a:t>30</a:t>
            </a:r>
            <a:r>
              <a:rPr kumimoji="1" lang="ko-KR" altLang="en-US" dirty="0">
                <a:solidFill>
                  <a:schemeClr val="tx2"/>
                </a:solidFill>
              </a:rPr>
              <a:t>줄의 펄 코딩으로 충분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이 자료에서는 </a:t>
            </a:r>
            <a:r>
              <a:rPr kumimoji="1" lang="en-US" altLang="ko-KR" dirty="0">
                <a:solidFill>
                  <a:schemeClr val="tx2"/>
                </a:solidFill>
              </a:rPr>
              <a:t>java</a:t>
            </a:r>
            <a:r>
              <a:rPr kumimoji="1" lang="ko-KR" altLang="en-US" dirty="0">
                <a:solidFill>
                  <a:schemeClr val="tx2"/>
                </a:solidFill>
              </a:rPr>
              <a:t>로 구현된 소스로 대신 링크함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https://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github.com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mazdah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HTTPTest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/blob/master/docs/examples/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MyServer.java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329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5.3</a:t>
            </a:r>
            <a:r>
              <a:rPr kumimoji="1" lang="ko-KR" altLang="en-US" dirty="0">
                <a:solidFill>
                  <a:schemeClr val="tx2"/>
                </a:solidFill>
              </a:rPr>
              <a:t> 진짜 웹 서버가 하는 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커넥션을 맺는다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클라이언트의 접속을 받아들이거나 닫는다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받는다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요청 메시지를 네트워크로부터 읽어들인다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처리한다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요청 메시지를 해석하고 행동을 취한다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메시지에서 지정한 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만든다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올바른 헤더를 포함한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응답 메시지를 생성한다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응답을 클라이언트에게 돌려준다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트랜잭션을 로그로 남긴다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로그파일에 트랜잭션 완료에 대한 기록을 남긴다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E3FF30-B27D-4C46-A4BC-DFA0A102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5" y="1338506"/>
            <a:ext cx="5562545" cy="43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068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1: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커넥션 수락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클라이언트는 지속 커넥션이면 이미 생성된 커넥션을 이용하고 그렇지 않다면 새 커넥션을 만든다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63450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5.4.1</a:t>
            </a:r>
            <a:r>
              <a:rPr kumimoji="1" lang="ko-KR" altLang="en-US" dirty="0">
                <a:solidFill>
                  <a:schemeClr val="tx2"/>
                </a:solidFill>
              </a:rPr>
              <a:t> 새 커넥션 다루기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클라이언트가 웹 서버에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요청하면 서버는 커넥션을 맺고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커넥션에서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정보를 추출하여 클라이언트에 대해 확인한다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연결된 커넥션은 커넥션 목록으로 관리되며 서버는 커넥션에서 오가는 데이터를 지켜보기 위한 준비를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어떤 커넥션이든 마음대로 거절하거나 즉시 닫을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특정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주소나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인가되지 않은 경우나 악의적이라고 알려진 경우 커넥션을 닫는다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다른 식별 기법 또한 사용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391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5.4.2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호스트 명 식별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역방향 </a:t>
            </a:r>
            <a:r>
              <a:rPr kumimoji="1" lang="en-US" altLang="ko-KR" dirty="0">
                <a:solidFill>
                  <a:schemeClr val="tx2"/>
                </a:solidFill>
              </a:rPr>
              <a:t>DNS(reverse DNS)’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사용하여 클라이언트의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주소를 호스트 명으로 변환하도록 설정되어 있다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시간이 많이 걸림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클라이언트의 호스트 명을 구체적인 접근 제어와 로깅을 위해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 설정 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off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&lt;Files ~ “\.(</a:t>
            </a:r>
            <a:r>
              <a:rPr kumimoji="1" lang="en-US" altLang="ko-KR" dirty="0" err="1">
                <a:solidFill>
                  <a:schemeClr val="tx2"/>
                </a:solidFill>
              </a:rPr>
              <a:t>html|htm|cgi</a:t>
            </a:r>
            <a:r>
              <a:rPr kumimoji="1" lang="en-US" altLang="ko-KR" dirty="0">
                <a:solidFill>
                  <a:schemeClr val="tx2"/>
                </a:solidFill>
              </a:rPr>
              <a:t>)$”&gt;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	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on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&lt;/Files&gt;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기본적으로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을 꺼두고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 파일이나 </a:t>
            </a:r>
            <a:r>
              <a:rPr kumimoji="1" lang="en-US" altLang="ko-KR" dirty="0">
                <a:solidFill>
                  <a:schemeClr val="tx2"/>
                </a:solidFill>
              </a:rPr>
              <a:t>CGI</a:t>
            </a:r>
            <a:r>
              <a:rPr kumimoji="1" lang="ko-KR" altLang="en-US" dirty="0">
                <a:solidFill>
                  <a:schemeClr val="tx2"/>
                </a:solidFill>
              </a:rPr>
              <a:t>에 대해서만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77291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100" dirty="0">
                <a:solidFill>
                  <a:schemeClr val="tx2"/>
                </a:solidFill>
              </a:rPr>
              <a:t>5.4.3</a:t>
            </a:r>
            <a:r>
              <a:rPr kumimoji="1" lang="ko-KR" altLang="en-US" sz="4100" dirty="0">
                <a:solidFill>
                  <a:schemeClr val="tx2"/>
                </a:solidFill>
              </a:rPr>
              <a:t> </a:t>
            </a:r>
            <a:r>
              <a:rPr kumimoji="1" lang="en-US" altLang="ko-KR" sz="4100" dirty="0">
                <a:solidFill>
                  <a:schemeClr val="tx2"/>
                </a:solidFill>
              </a:rPr>
              <a:t>ident</a:t>
            </a:r>
            <a:r>
              <a:rPr kumimoji="1" lang="ko-KR" altLang="en-US" sz="41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4100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sz="41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567401"/>
            <a:ext cx="4955351" cy="2337858"/>
          </a:xfrm>
        </p:spPr>
        <p:txBody>
          <a:bodyPr anchor="ctr"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웹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ETF 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어떤 사용자 이름이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커넥션을 초기화 했는지 찾아낼 수 있게 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정보는 서버 로깅에 유용하다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만약 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지원한다면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결과를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</a:t>
            </a:r>
            <a:r>
              <a:rPr kumimoji="1" lang="en-US" altLang="ko-KR" sz="1400" dirty="0">
                <a:solidFill>
                  <a:schemeClr val="tx2"/>
                </a:solidFill>
              </a:rPr>
              <a:t>113</a:t>
            </a:r>
            <a:r>
              <a:rPr kumimoji="1" lang="ko-KR" altLang="en-US" sz="1400" dirty="0">
                <a:solidFill>
                  <a:schemeClr val="tx2"/>
                </a:solidFill>
              </a:rPr>
              <a:t>번을 </a:t>
            </a:r>
            <a:r>
              <a:rPr kumimoji="1" lang="en-US" altLang="ko-KR" sz="1400" dirty="0">
                <a:solidFill>
                  <a:schemeClr val="tx2"/>
                </a:solidFill>
              </a:rPr>
              <a:t>listen</a:t>
            </a:r>
            <a:r>
              <a:rPr kumimoji="1" lang="ko-KR" altLang="en-US" sz="1400" dirty="0">
                <a:solidFill>
                  <a:schemeClr val="tx2"/>
                </a:solidFill>
              </a:rPr>
              <a:t>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, 장치, 스크린샷이(가) 표시된 사진&#10;&#10;자동 생성된 설명">
            <a:extLst>
              <a:ext uri="{FF2B5EF4-FFF2-40B4-BE49-F238E27FC236}">
                <a16:creationId xmlns:a16="http://schemas.microsoft.com/office/drawing/2014/main" id="{4A003CA5-A5BE-DA4F-AA6F-3B95CA1E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53" y="2954226"/>
            <a:ext cx="8083388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719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는 공공 인터넷에서는 다음과 같은 이유로 잘 동작하지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많은 클라이언트 </a:t>
            </a:r>
            <a:r>
              <a:rPr kumimoji="1" lang="en-US" altLang="ko-KR" sz="1400" dirty="0">
                <a:solidFill>
                  <a:schemeClr val="tx2"/>
                </a:solidFill>
              </a:rPr>
              <a:t>PC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신원 확인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데몬을</a:t>
            </a:r>
            <a:r>
              <a:rPr kumimoji="1" lang="ko-KR" altLang="en-US" sz="1400" dirty="0">
                <a:solidFill>
                  <a:schemeClr val="tx2"/>
                </a:solidFill>
              </a:rPr>
              <a:t> 실행하지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트랜잭션을 유의미하게 지연시킨다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방화벽이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트래픽이 들어오는 것을 막는 경우가 많다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안전하지 않고 조작하기 쉽다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주소를 잘 지원하지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 사용자 이름의 노출로 인한 프라이버시 침해의 우려가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경우 </a:t>
            </a:r>
            <a:r>
              <a:rPr kumimoji="1" lang="en-US" altLang="ko-KR" dirty="0" err="1">
                <a:solidFill>
                  <a:schemeClr val="tx2"/>
                </a:solidFill>
              </a:rPr>
              <a:t>IdentityCheck</a:t>
            </a:r>
            <a:r>
              <a:rPr kumimoji="1" lang="ko-KR" altLang="en-US" dirty="0">
                <a:solidFill>
                  <a:schemeClr val="tx2"/>
                </a:solidFill>
              </a:rPr>
              <a:t> 지시어를 통해 설정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만일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 정보가 없다면 아파치는 로그 파일의 해당 항목을 </a:t>
            </a:r>
            <a:r>
              <a:rPr kumimoji="1" lang="en-US" altLang="ko-KR" dirty="0">
                <a:solidFill>
                  <a:schemeClr val="tx2"/>
                </a:solidFill>
              </a:rPr>
              <a:t>‘–’</a:t>
            </a:r>
            <a:r>
              <a:rPr kumimoji="1" lang="ko-KR" altLang="en-US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dirty="0">
                <a:solidFill>
                  <a:schemeClr val="tx2"/>
                </a:solidFill>
              </a:rPr>
              <a:t> 채운다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90337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8" name="Rectangle 51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r>
              <a:rPr kumimoji="1" lang="ko-KR" altLang="en-US" sz="1800">
                <a:solidFill>
                  <a:schemeClr val="tx2"/>
                </a:solidFill>
              </a:rPr>
              <a:t>커넥션에서 데이터가 도착하면 웹 서버는 그 데이터를 읽어 들이고 파싱하여 요청 메시지를 구성한다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B7B05E-4364-D341-91B0-8F2AB334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4" y="2954226"/>
            <a:ext cx="9344626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347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ko-KR" altLang="en-US" dirty="0" err="1">
                <a:solidFill>
                  <a:schemeClr val="tx2"/>
                </a:solidFill>
              </a:rPr>
              <a:t>파싱</a:t>
            </a:r>
            <a:r>
              <a:rPr kumimoji="1" lang="ko-KR" altLang="en-US" dirty="0">
                <a:solidFill>
                  <a:schemeClr val="tx2"/>
                </a:solidFill>
              </a:rPr>
              <a:t> 단계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줄을 </a:t>
            </a:r>
            <a:r>
              <a:rPr kumimoji="1" lang="ko-KR" altLang="en-US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dirty="0">
                <a:solidFill>
                  <a:schemeClr val="tx2"/>
                </a:solidFill>
              </a:rPr>
              <a:t> 요청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지정된 리소스의 </a:t>
            </a:r>
            <a:r>
              <a:rPr kumimoji="1" lang="ko-KR" altLang="en-US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dirty="0">
                <a:solidFill>
                  <a:schemeClr val="tx2"/>
                </a:solidFill>
              </a:rPr>
              <a:t>(URI), </a:t>
            </a:r>
            <a:r>
              <a:rPr kumimoji="1" lang="ko-KR" altLang="en-US" dirty="0">
                <a:solidFill>
                  <a:schemeClr val="tx2"/>
                </a:solidFill>
              </a:rPr>
              <a:t>버전 번호를 찾는다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값은 공백 한 개로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요청 줄은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 문자열로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 헤더들을 읽는다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메시지 헤더는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헤더의 끝을 의미하는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끝나는 빈 줄을 찾아낸다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본문이 있다면 읽어 들인다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2400" dirty="0">
                <a:solidFill>
                  <a:schemeClr val="tx2"/>
                </a:solidFill>
              </a:rPr>
              <a:t>웹 서버는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파싱해서</a:t>
            </a:r>
            <a:r>
              <a:rPr kumimoji="1" lang="ko-KR" altLang="en-US" sz="2400" dirty="0">
                <a:solidFill>
                  <a:schemeClr val="tx2"/>
                </a:solidFill>
              </a:rPr>
              <a:t> 이해하는 것이 가능한 수준의 분량을 확보할 때까지 데이터를 네트워크에서 읽어 메시지 일부분을 메모리에 임시로 저장해 둘 필요가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9972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내부 표현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몇몇 웹 서버는 요청하는 메시지를 쉽게 다룰 수 있도록 내부의 자료 구조에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자료 구조의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요청 메시지의 각 조각에 대한 포인터와 길이 저장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헤더는 속도가 빠른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룩업</a:t>
            </a:r>
            <a:r>
              <a:rPr kumimoji="1" lang="ko-KR" altLang="en-US" sz="1400" dirty="0">
                <a:solidFill>
                  <a:schemeClr val="tx2"/>
                </a:solidFill>
              </a:rPr>
              <a:t> 테이블에 저장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46ECB-79C5-AB4E-8F65-642334C8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906345"/>
            <a:ext cx="6795701" cy="31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</a:t>
            </a:r>
            <a:r>
              <a:rPr kumimoji="1" lang="en-US" altLang="ko-KR" dirty="0">
                <a:solidFill>
                  <a:schemeClr val="tx2"/>
                </a:solidFill>
              </a:rPr>
              <a:t>TCP(Transmission Control Protocol, </a:t>
            </a:r>
            <a:r>
              <a:rPr kumimoji="1" lang="ko-KR" altLang="en-US" dirty="0">
                <a:solidFill>
                  <a:schemeClr val="tx2"/>
                </a:solidFill>
              </a:rPr>
              <a:t>전송 제어 프로토콜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커넥션을 통해 전달된다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928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5.5.2</a:t>
            </a:r>
            <a:r>
              <a:rPr kumimoji="1" lang="ko-KR" altLang="en-US" dirty="0">
                <a:solidFill>
                  <a:schemeClr val="tx2"/>
                </a:solidFill>
              </a:rPr>
              <a:t> 커넥션 입력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출력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처리 아키텍처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4" y="2838361"/>
            <a:ext cx="5278092" cy="3676202"/>
          </a:xfrm>
        </p:spPr>
        <p:txBody>
          <a:bodyPr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고성능 웹 서버는 수천 개의 커넥션을 동시에 쓸 수 있으며</a:t>
            </a:r>
            <a:r>
              <a:rPr kumimoji="1" lang="en-US" altLang="ko-KR" sz="1100" dirty="0">
                <a:solidFill>
                  <a:schemeClr val="tx2"/>
                </a:solidFill>
              </a:rPr>
              <a:t>,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서버들은 항상 새 요청을 주시하고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단일 스레드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웹서버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번에 하나씩 요청을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때문에 간단하지만 성능이 떨어진다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멀티프로세스와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여러 요청을 동시에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너무 많은 프로세스나 스레드는 리소스 소모가 심하므로 최대 개수에 제한을 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en-US" altLang="ko-KR" sz="1100" dirty="0">
                <a:solidFill>
                  <a:schemeClr val="tx2"/>
                </a:solidFill>
              </a:rPr>
              <a:t>I/O</a:t>
            </a:r>
            <a:r>
              <a:rPr kumimoji="1" lang="ko-KR" altLang="en-US" sz="1100" dirty="0">
                <a:solidFill>
                  <a:schemeClr val="tx2"/>
                </a:solidFill>
              </a:rPr>
              <a:t>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대량의 커넥션을 지원하기 위한 아키텍처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어떤 커넥션에 대해 작업을 수행하는 것은 그 커넥션이 실제로 해야 할 일이 있을 때 뿐이다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리소스 낭비가 없다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 err="1">
                <a:solidFill>
                  <a:schemeClr val="tx2"/>
                </a:solidFill>
              </a:rPr>
              <a:t>멀티스레딩과</a:t>
            </a:r>
            <a:r>
              <a:rPr kumimoji="1" lang="ko-KR" altLang="en-US" sz="1100" dirty="0">
                <a:solidFill>
                  <a:schemeClr val="tx2"/>
                </a:solidFill>
              </a:rPr>
              <a:t> 다중화를 결합시킨다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여러 개의 스레드가 각각 열려있는 커넥션을 감시하고 각 커넥션에 대해 조금씩 작업을 수행한다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7345C-101E-344F-826E-AA3F5384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67" y="732348"/>
            <a:ext cx="6406901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642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5.6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3:</a:t>
            </a:r>
            <a:r>
              <a:rPr kumimoji="1" lang="ko-KR" altLang="en-US" dirty="0">
                <a:solidFill>
                  <a:schemeClr val="tx2"/>
                </a:solidFill>
              </a:rPr>
              <a:t> 요청 처리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요청으로부터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없을 수도 있음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얻어내어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2400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메서드에 따라 유무가 결정된다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POST:</a:t>
            </a:r>
            <a:r>
              <a:rPr kumimoji="1" lang="ko-KR" altLang="en-US" dirty="0">
                <a:solidFill>
                  <a:schemeClr val="tx2"/>
                </a:solidFill>
              </a:rPr>
              <a:t> 본문이 있을 것을 요구함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GET: </a:t>
            </a:r>
            <a:r>
              <a:rPr kumimoji="1" lang="ko-KR" altLang="en-US" dirty="0">
                <a:solidFill>
                  <a:schemeClr val="tx2"/>
                </a:solidFill>
              </a:rPr>
              <a:t>본문이 있는 것을 금지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OPTIONS </a:t>
            </a:r>
            <a:r>
              <a:rPr kumimoji="1" lang="ko-KR" altLang="en-US" dirty="0">
                <a:solidFill>
                  <a:schemeClr val="tx2"/>
                </a:solidFill>
              </a:rPr>
              <a:t>외 기타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본문을 허용하지만 요구하지는 않음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950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4:</a:t>
            </a:r>
            <a:r>
              <a:rPr kumimoji="1" lang="ko-KR" altLang="en-US" dirty="0">
                <a:solidFill>
                  <a:schemeClr val="tx2"/>
                </a:solidFill>
              </a:rPr>
              <a:t> 리소스 매핑과 접근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리소스 서버다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리소스는 정적인 리소스 뿐만 아니라 동적인 리소스도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클라이언트에 응답하기 전에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대응하는 알맞은 리소스를 찾아내어 식별해야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8756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406" y="343433"/>
            <a:ext cx="6147313" cy="2399767"/>
          </a:xfrm>
        </p:spPr>
        <p:txBody>
          <a:bodyPr anchor="ctr">
            <a:normAutofit fontScale="77500" lnSpcReduction="2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서버는 다양한 리소스 매핑을 지원하나 가장 단순한 형태는 서버의 파일 시스템에 있는 파일 이름으로 사용하는 것이다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이를 위해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800" dirty="0">
                <a:solidFill>
                  <a:schemeClr val="tx2"/>
                </a:solidFill>
              </a:rPr>
              <a:t> 불리우는 특별한 폴더를 웹 콘텐츠를 위해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예약해둔다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아파치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800" dirty="0">
                <a:solidFill>
                  <a:schemeClr val="tx2"/>
                </a:solidFill>
              </a:rPr>
              <a:t> 경우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DocumentRoot</a:t>
            </a:r>
            <a:r>
              <a:rPr kumimoji="1" lang="ko-KR" altLang="en-US" sz="1800" dirty="0">
                <a:solidFill>
                  <a:schemeClr val="tx2"/>
                </a:solidFill>
              </a:rPr>
              <a:t>로 설정한다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>
                <a:solidFill>
                  <a:schemeClr val="tx2"/>
                </a:solidFill>
              </a:rPr>
              <a:t>보다 상위의 경로가 노출되지 않도록 조심해야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43DE527-CADF-134B-A6DD-ED7BB4A2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3008811"/>
            <a:ext cx="9952535" cy="31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192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가상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호스팅된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가상 호스팅 웹 서버는 각 사이트에 각각의 분리된 문서 루트를 주어 한 웹 서버에서 여러 개의 웹 사이트를 호스팅할 수 있게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각각의 웹 사이트는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나 </a:t>
            </a:r>
            <a:r>
              <a:rPr kumimoji="1" lang="en-US" altLang="ko-KR" sz="1400" dirty="0">
                <a:solidFill>
                  <a:schemeClr val="tx2"/>
                </a:solidFill>
              </a:rPr>
              <a:t>Host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헤더에서 얻은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또는 호스트 명을 이용해 올바른 문서 루트를 식별한다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57955A-B62A-E14B-88A0-E745A708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6" y="2954226"/>
            <a:ext cx="9759943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884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/>
            <a:r>
              <a:rPr kumimoji="1" lang="ko-KR" altLang="en-US" sz="1800" b="1" dirty="0">
                <a:solidFill>
                  <a:schemeClr val="tx2"/>
                </a:solidFill>
              </a:rPr>
              <a:t>사용자 홈 디렉토리 </a:t>
            </a:r>
            <a:r>
              <a:rPr kumimoji="1" lang="en-US" altLang="ko-KR" sz="18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사용자들이 한 대의 웹 서버에서 각자의 개인 웹 사이트를 만들 수 있도록 해주는 것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‘~’</a:t>
            </a:r>
            <a:r>
              <a:rPr kumimoji="1" lang="ko-KR" altLang="en-US" sz="1800" dirty="0">
                <a:solidFill>
                  <a:schemeClr val="tx2"/>
                </a:solidFill>
              </a:rPr>
              <a:t>가 사용자의 개인 문서 루트를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1CFC33-E963-7549-AF45-D30967E6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2996370"/>
            <a:ext cx="9952535" cy="32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079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5.7.2</a:t>
            </a:r>
            <a:r>
              <a:rPr kumimoji="1" lang="ko-KR" altLang="en-US" dirty="0">
                <a:solidFill>
                  <a:schemeClr val="tx2"/>
                </a:solidFill>
              </a:rPr>
              <a:t> 디렉토리 목록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경로가 디렉토리를 가리키는 요청을 받을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디렉토리 요청을 받았을 때의 동작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에러를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 대신 특별한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색인 파일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을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디렉토리를 탐색해서 그 내용을 담은</a:t>
            </a:r>
            <a:r>
              <a:rPr kumimoji="1" lang="en-US" altLang="ko-KR" sz="1400" dirty="0">
                <a:solidFill>
                  <a:schemeClr val="tx2"/>
                </a:solidFill>
              </a:rPr>
              <a:t> 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대응되는 디렉토리 안에서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index.html</a:t>
            </a:r>
            <a:r>
              <a:rPr kumimoji="1" lang="en-US" altLang="ko-KR" dirty="0">
                <a:solidFill>
                  <a:schemeClr val="tx2"/>
                </a:solidFill>
              </a:rPr>
              <a:t>,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</a:t>
            </a:r>
            <a:r>
              <a:rPr kumimoji="1" lang="ko-KR" altLang="en-US" dirty="0">
                <a:solidFill>
                  <a:schemeClr val="tx2"/>
                </a:solidFill>
              </a:rPr>
              <a:t> 파일을 찾아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웹 서버에서는 </a:t>
            </a:r>
            <a:r>
              <a:rPr kumimoji="1" lang="en-US" altLang="ko-KR" dirty="0" err="1">
                <a:solidFill>
                  <a:schemeClr val="tx2"/>
                </a:solidFill>
              </a:rPr>
              <a:t>DirectoryIndex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설정을 통해 이 내용을 설정한다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기본 색인 파일이 없고 디렉토리 색인 기능이 켜져 있으면 웹 서버는 숨겨진 파일을 포함한 파일 목록을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다음 설정으로 디렉토리 색인 파일 자동 생성을 끌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Options -Indexes</a:t>
            </a:r>
          </a:p>
        </p:txBody>
      </p:sp>
    </p:spTree>
    <p:extLst>
      <p:ext uri="{BB962C8B-B14F-4D97-AF65-F5344CB8AC3E}">
        <p14:creationId xmlns:p14="http://schemas.microsoft.com/office/powerpoint/2010/main" val="8817847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5.7.3</a:t>
            </a:r>
            <a:r>
              <a:rPr kumimoji="1" lang="ko-KR" altLang="en-US" dirty="0">
                <a:solidFill>
                  <a:schemeClr val="tx2"/>
                </a:solidFill>
              </a:rPr>
              <a:t> 동적 컨텐츠 리소스 매핑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905261"/>
            <a:ext cx="4419600" cy="360929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sz="1500" dirty="0">
                <a:solidFill>
                  <a:schemeClr val="tx2"/>
                </a:solidFill>
              </a:rPr>
              <a:t>URI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500" dirty="0">
                <a:solidFill>
                  <a:schemeClr val="tx2"/>
                </a:solidFill>
              </a:rPr>
              <a:t> 동적 리소스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요청에 맞게 컨텐츠를 생성하는 프로그램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  <a:r>
              <a:rPr kumimoji="1" lang="ko-KR" altLang="en-US" sz="1500" dirty="0">
                <a:solidFill>
                  <a:schemeClr val="tx2"/>
                </a:solidFill>
              </a:rPr>
              <a:t>에 매핑할 수도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프로그램 실행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ScriptAlias</a:t>
            </a:r>
            <a:r>
              <a:rPr kumimoji="1" lang="en-US" altLang="ko-KR" sz="1500" dirty="0">
                <a:solidFill>
                  <a:schemeClr val="tx2"/>
                </a:solidFill>
              </a:rPr>
              <a:t>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-bin/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usr</a:t>
            </a:r>
            <a:r>
              <a:rPr kumimoji="1" lang="en-US" altLang="ko-KR" sz="1500" dirty="0">
                <a:solidFill>
                  <a:schemeClr val="tx2"/>
                </a:solidFill>
              </a:rPr>
              <a:t>/local/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etc</a:t>
            </a:r>
            <a:r>
              <a:rPr kumimoji="1" lang="en-US" altLang="ko-KR" sz="1500" dirty="0">
                <a:solidFill>
                  <a:schemeClr val="tx2"/>
                </a:solidFill>
              </a:rPr>
              <a:t>/httpd/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-programs/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확장자의 파일만 실행하도록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AddHandler</a:t>
            </a:r>
            <a:r>
              <a:rPr kumimoji="1" lang="en-US" altLang="ko-KR" sz="1500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-script .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현재는 </a:t>
            </a:r>
            <a:r>
              <a:rPr kumimoji="1" lang="en-US" altLang="ko-KR" sz="1500" dirty="0">
                <a:solidFill>
                  <a:schemeClr val="tx2"/>
                </a:solidFill>
              </a:rPr>
              <a:t>java servlet, ASP </a:t>
            </a:r>
            <a:r>
              <a:rPr kumimoji="1" lang="ko-KR" altLang="en-US" sz="1500" dirty="0">
                <a:solidFill>
                  <a:schemeClr val="tx2"/>
                </a:solidFill>
              </a:rPr>
              <a:t>등 사용</a:t>
            </a:r>
            <a:endParaRPr kumimoji="1" lang="en-US" altLang="ko-KR" sz="15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2E1A8-B05D-FA44-9DD7-2A5312CC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93" y="732348"/>
            <a:ext cx="6500848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83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5.7.4</a:t>
            </a:r>
            <a:r>
              <a:rPr kumimoji="1" lang="ko-KR" altLang="en-US" dirty="0">
                <a:solidFill>
                  <a:schemeClr val="tx2"/>
                </a:solidFill>
              </a:rPr>
              <a:t> 서버사이드 </a:t>
            </a:r>
            <a:r>
              <a:rPr kumimoji="1" lang="ko-KR" altLang="en-US" dirty="0" err="1">
                <a:solidFill>
                  <a:schemeClr val="tx2"/>
                </a:solidFill>
              </a:rPr>
              <a:t>인클루드</a:t>
            </a:r>
            <a:r>
              <a:rPr kumimoji="1" lang="en-US" altLang="ko-KR" dirty="0">
                <a:solidFill>
                  <a:schemeClr val="tx2"/>
                </a:solidFill>
              </a:rPr>
              <a:t>(Server-Side Include, SSI)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SSI</a:t>
            </a:r>
            <a:r>
              <a:rPr kumimoji="1" lang="ko-KR" altLang="en-US" dirty="0">
                <a:solidFill>
                  <a:schemeClr val="tx2"/>
                </a:solidFill>
              </a:rPr>
              <a:t>가 설정되어 있는 경우 서버는 응답을 보내기 전에 그 리소스를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서버는 컨텐츠 내의 특별한 패턴을 변수 값이나 실행 가능한 스크립트의 출력 값으로 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478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5.7.5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각각의 리소스에 접근 제어를 할당할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요청에 포함된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에 대해 접근을 제한하거나 혹은 비밀번호를 물어볼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22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TCP/IP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애플리케이션 계층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다음을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오류 없는 데이터 전송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순서에 맞는 전달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데이터는 언제나 보낸 순서대로 도착한다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조각나지 않는 데이터 스트림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언제든 어떤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크기로든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보낼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 자체가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기초하고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는 각 네트워크와 하드웨어의 특성을 숨기고 어떤 컴퓨터나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네트워크든</a:t>
            </a:r>
            <a:r>
              <a:rPr kumimoji="1" lang="ko-KR" altLang="en-US" sz="1400" dirty="0">
                <a:solidFill>
                  <a:schemeClr val="tx2"/>
                </a:solidFill>
              </a:rPr>
              <a:t> 서로 신뢰성 있는 의사소통을 할 수 있게 해주는 패킷 교환 네트워크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BB976-8D92-8449-90CD-EC890314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9" t="8080" r="25359" b="9428"/>
          <a:stretch/>
        </p:blipFill>
        <p:spPr>
          <a:xfrm>
            <a:off x="483803" y="1864380"/>
            <a:ext cx="3309236" cy="30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9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5:</a:t>
            </a:r>
            <a:r>
              <a:rPr kumimoji="1" lang="ko-KR" altLang="en-US" dirty="0">
                <a:solidFill>
                  <a:schemeClr val="tx2"/>
                </a:solidFill>
              </a:rPr>
              <a:t> 응답 만들기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리소스를 식별한 후 요청 메서드로 서술되는 동작을 실행하고 응답 메시지를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2905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5.8.1</a:t>
            </a:r>
            <a:r>
              <a:rPr kumimoji="1" lang="ko-KR" altLang="en-US" dirty="0">
                <a:solidFill>
                  <a:schemeClr val="tx2"/>
                </a:solidFill>
              </a:rPr>
              <a:t> 응답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트랜잭션이 응답 본문을 생성할 경우 응답 메시지와 함께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응답 메시지에 포함되는 내용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Content-type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본문 내용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216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MIME </a:t>
            </a:r>
            <a:r>
              <a:rPr kumimoji="1" lang="ko-KR" altLang="en-US" dirty="0">
                <a:solidFill>
                  <a:schemeClr val="tx2"/>
                </a:solidFill>
              </a:rPr>
              <a:t>타입 결정하기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711673"/>
            <a:ext cx="4419600" cy="3878311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웹 서버는 응답 본문의 </a:t>
            </a:r>
            <a:r>
              <a:rPr kumimoji="1" lang="en-US" altLang="ko-KR" sz="1100" dirty="0">
                <a:solidFill>
                  <a:schemeClr val="tx2"/>
                </a:solidFill>
              </a:rPr>
              <a:t>MIME</a:t>
            </a:r>
            <a:r>
              <a:rPr kumimoji="1" lang="ko-KR" altLang="en-US" sz="1100" dirty="0">
                <a:solidFill>
                  <a:schemeClr val="tx2"/>
                </a:solidFill>
              </a:rPr>
              <a:t> 타입을 결정해야 하는 의무가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100" b="1" dirty="0" err="1">
                <a:solidFill>
                  <a:schemeClr val="tx2"/>
                </a:solidFill>
              </a:rPr>
              <a:t>mime.types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파일 명의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확장자를</a:t>
            </a:r>
            <a:r>
              <a:rPr kumimoji="1" lang="ko-KR" altLang="en-US" sz="1100" dirty="0">
                <a:solidFill>
                  <a:schemeClr val="tx2"/>
                </a:solidFill>
              </a:rPr>
              <a:t> 사용하여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 결정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매직 타이핑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(Magic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아파치 웹 서버는 각 파일 내용을 검사하여 매직 파일에 있는 특정 패턴을 찾는다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명시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(Explicit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특정 파일이나 디렉토리 내의 파일들이 동일한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갖도록 설정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협상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리소스가 여러 종류의 문서 형식에 속하도록 설정하고 사용자와의 협상 과정을 통해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결정하도록 설정</a:t>
            </a: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AA9E1-8A60-FD4C-BF2C-80AB5175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600539"/>
            <a:ext cx="6795701" cy="38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389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 fontScale="925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성공 메시지 대신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응답을 반환하기도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영구히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리소스의 위치가 옮겨졌거나 이름이 </a:t>
            </a:r>
            <a:r>
              <a:rPr kumimoji="1" lang="ko-KR" altLang="en-US" dirty="0" err="1">
                <a:solidFill>
                  <a:schemeClr val="tx2"/>
                </a:solidFill>
              </a:rPr>
              <a:t>바뀐경우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301 Moved </a:t>
            </a:r>
            <a:r>
              <a:rPr kumimoji="1" lang="en-US" altLang="ko-KR" dirty="0" err="1">
                <a:solidFill>
                  <a:schemeClr val="tx2"/>
                </a:solidFill>
              </a:rPr>
              <a:t>Permanantly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임시로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위치나 이름이 임시로 변경된 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URL</a:t>
            </a:r>
            <a:r>
              <a:rPr kumimoji="1" lang="ko-KR" altLang="en-US" b="1" dirty="0">
                <a:solidFill>
                  <a:schemeClr val="tx2"/>
                </a:solidFill>
              </a:rPr>
              <a:t> 증강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문맥 정보를 포함시키기 위해 </a:t>
            </a:r>
            <a:r>
              <a:rPr kumimoji="1" lang="ko-KR" altLang="en-US" dirty="0" err="1">
                <a:solidFill>
                  <a:schemeClr val="tx2"/>
                </a:solidFill>
              </a:rPr>
              <a:t>재작성</a:t>
            </a:r>
            <a:r>
              <a:rPr kumimoji="1" lang="ko-KR" altLang="en-US" dirty="0">
                <a:solidFill>
                  <a:schemeClr val="tx2"/>
                </a:solidFill>
              </a:rPr>
              <a:t> 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트랜잭션 간 상태를 유지하는 유용한 방법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부하 균형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과부하가 걸린 서버가 부하가 덜한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친밀한 다른 서버가 있을 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요청한 클라이언트의 정보를 가지고 있는 다른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 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디렉토리 이름 정규화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의 끝에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가 빠진 경우 </a:t>
            </a:r>
            <a:r>
              <a:rPr kumimoji="1" lang="ko-KR" altLang="en-US" dirty="0" err="1">
                <a:solidFill>
                  <a:schemeClr val="tx2"/>
                </a:solidFill>
              </a:rPr>
              <a:t>상대경로에</a:t>
            </a:r>
            <a:r>
              <a:rPr kumimoji="1" lang="ko-KR" altLang="en-US" dirty="0">
                <a:solidFill>
                  <a:schemeClr val="tx2"/>
                </a:solidFill>
              </a:rPr>
              <a:t> 문제가 있을 수 있어 자동으로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붙여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797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5.9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6:</a:t>
            </a:r>
            <a:r>
              <a:rPr kumimoji="1" lang="ko-KR" altLang="en-US" dirty="0">
                <a:solidFill>
                  <a:schemeClr val="tx2"/>
                </a:solidFill>
              </a:rPr>
              <a:t> 응답 보내기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커넥션들의 상태를 지속적으로 감시해야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지속적인 커넥션의 경우 서버가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헤더를 바르게 계산하기 위해 특별한 주의를 필요로 하는 경우나 클라이언트가 언제 끝나는지 알 수 없는 경우 커넥션을 열린 상태로 유지한다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7046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5.10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7: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트랜잭션이 완료되면 웹 서버는 처리한 내용을 로그파일에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5587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5.11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http://www.w3c.org/Jigsaw/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http://www.ietf.org/rfc/rfc1413.txt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202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6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 err="1"/>
              <a:t>프락시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0528266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게이트웨이의 비교 및 배치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유용한 활용 방법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실제 네트워크 상의 배치 및 트래픽이 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서버로 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브라우저에서의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요청과 서버 요청의 차이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어떻게 브라우저의 동작을 바꾸는가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헤더와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메서드를 통하여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통과하는 메시지 경로 기록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프락시에</a:t>
            </a:r>
            <a:r>
              <a:rPr kumimoji="1" lang="ko-KR" altLang="en-US" dirty="0">
                <a:solidFill>
                  <a:schemeClr val="tx2"/>
                </a:solidFill>
              </a:rPr>
              <a:t> 기반한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서로 다른 버전의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클라이언와</a:t>
            </a:r>
            <a:r>
              <a:rPr kumimoji="1" lang="ko-KR" altLang="en-US" dirty="0">
                <a:solidFill>
                  <a:schemeClr val="tx2"/>
                </a:solidFill>
              </a:rPr>
              <a:t> 서버 사이에서 </a:t>
            </a:r>
            <a:r>
              <a:rPr kumimoji="1" lang="ko-KR" altLang="en-US" dirty="0" err="1">
                <a:solidFill>
                  <a:schemeClr val="tx2"/>
                </a:solidFill>
              </a:rPr>
              <a:t>가각의</a:t>
            </a:r>
            <a:r>
              <a:rPr kumimoji="1" lang="ko-KR" altLang="en-US" dirty="0">
                <a:solidFill>
                  <a:schemeClr val="tx2"/>
                </a:solidFill>
              </a:rPr>
              <a:t> 다른 기능을 지원하는가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5614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</a:t>
            </a:r>
            <a:r>
              <a:rPr kumimoji="1" lang="ko-KR" altLang="en-US" dirty="0">
                <a:solidFill>
                  <a:schemeClr val="tx2"/>
                </a:solidFill>
              </a:rPr>
              <a:t> 웹 중개자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클라이언트 입장에서 트랜잭션을 수행하는 중개인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웹 서버이기도 하고 웹 클라이언트이기도 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F5379D-BA1A-9447-AE52-B9628A71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42" y="3567266"/>
            <a:ext cx="8790680" cy="29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6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ore-KR" sz="5400" dirty="0"/>
              <a:t>1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HTTP: </a:t>
            </a:r>
            <a:r>
              <a:rPr kumimoji="1" lang="ko-KR" altLang="en-US" sz="5400" dirty="0"/>
              <a:t>웹의 기초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73235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.6.2</a:t>
            </a:r>
            <a:r>
              <a:rPr kumimoji="1" lang="ko-KR" altLang="en-US" dirty="0">
                <a:solidFill>
                  <a:schemeClr val="tx2"/>
                </a:solidFill>
              </a:rPr>
              <a:t> 접속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 그리고 포트 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 전송 이전에 인터넷 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(Internet Protocol, IP)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주소와 포트번호를 사용해 클라이언트와 서버 사이에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맺어야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위해서는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그 서버에서 실행 중인 프로그램이 사용 중인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sz="1400" dirty="0">
                <a:solidFill>
                  <a:schemeClr val="tx2"/>
                </a:solidFill>
              </a:rPr>
              <a:t> 필요하다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포트번호를 알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주소에 대한 이해하기 쉬운 별명이다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도메인 이름 서비스</a:t>
            </a:r>
            <a:r>
              <a:rPr kumimoji="1" lang="en-US" altLang="ko-KR" sz="1400" dirty="0">
                <a:solidFill>
                  <a:schemeClr val="tx2"/>
                </a:solidFill>
              </a:rPr>
              <a:t>(Domain Name Service, DNS)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통해 쉽게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변환될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20894-2599-C840-A23B-C9B03F66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" t="2262" r="12135"/>
          <a:stretch/>
        </p:blipFill>
        <p:spPr>
          <a:xfrm>
            <a:off x="630195" y="2832400"/>
            <a:ext cx="3960937" cy="3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85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6.1.1</a:t>
            </a:r>
            <a:r>
              <a:rPr kumimoji="1" lang="ko-KR" altLang="en-US" dirty="0">
                <a:solidFill>
                  <a:schemeClr val="tx2"/>
                </a:solidFill>
              </a:rPr>
              <a:t> 개인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공유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하나의 클라이언트가 독점하느냐 아니면 여러 클라이언트가 공유하느냐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공용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대부분의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공용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중앙 </a:t>
            </a:r>
            <a:r>
              <a:rPr kumimoji="1" lang="ko-KR" altLang="en-US" dirty="0" err="1">
                <a:solidFill>
                  <a:schemeClr val="tx2"/>
                </a:solidFill>
              </a:rPr>
              <a:t>집중형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관리에 더 효율적이고 쉬움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캐시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등 몇몇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사용자가 많을수록 유리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개인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PC</a:t>
            </a:r>
            <a:r>
              <a:rPr kumimoji="1" lang="ko-KR" altLang="en-US" dirty="0">
                <a:solidFill>
                  <a:schemeClr val="tx2"/>
                </a:solidFill>
              </a:rPr>
              <a:t>에서 실행되는 형태로 꾸준히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브라우저 기능 확장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성능 개선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ISP </a:t>
            </a:r>
            <a:r>
              <a:rPr kumimoji="1" lang="ko-KR" altLang="en-US" dirty="0">
                <a:solidFill>
                  <a:schemeClr val="tx2"/>
                </a:solidFill>
              </a:rPr>
              <a:t>광고 등을 목적으로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사용자 컴퓨터에서 직접 실행하는 경우도</a:t>
            </a:r>
            <a:r>
              <a:rPr kumimoji="1" lang="en-US" altLang="ko-KR" dirty="0">
                <a:solidFill>
                  <a:schemeClr val="tx2"/>
                </a:solidFill>
              </a:rPr>
              <a:t>.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있음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872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대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b="1" dirty="0">
                <a:solidFill>
                  <a:schemeClr val="tx2"/>
                </a:solidFill>
              </a:rPr>
              <a:t> 같은 프로토콜</a:t>
            </a:r>
            <a:r>
              <a:rPr kumimoji="1" lang="ko-KR" altLang="en-US" dirty="0">
                <a:solidFill>
                  <a:schemeClr val="tx2"/>
                </a:solidFill>
              </a:rPr>
              <a:t>을 사용하는 둘 이상의 애플리케이션을 연결하고 </a:t>
            </a:r>
            <a:r>
              <a:rPr kumimoji="1" lang="ko-KR" altLang="en-US" b="1" dirty="0">
                <a:solidFill>
                  <a:schemeClr val="tx2"/>
                </a:solidFill>
              </a:rPr>
              <a:t>게이트웨이는 서로 다른 프로토콜</a:t>
            </a:r>
            <a:r>
              <a:rPr kumimoji="1" lang="ko-KR" altLang="en-US" dirty="0">
                <a:solidFill>
                  <a:schemeClr val="tx2"/>
                </a:solidFill>
              </a:rPr>
              <a:t>을 사용하는 둘 이상을 연결한다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종종 게이트웨이의 기능을 구현하므로 실질적인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차이는 모호하다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EFD9A-BAA3-3E43-BC62-3A841C3D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3" y="2316800"/>
            <a:ext cx="8345213" cy="41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1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보안 개선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성능 향상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비용 절약 및 유용한 웹 서비스 구현을 위해 트래픽을 감시하고 수정할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어린이 필터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성인 컨텐츠 차단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68CAD2-A309-F84D-B9FF-0429E15D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17" y="3264801"/>
            <a:ext cx="5261037" cy="25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520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문서 접근 </a:t>
            </a:r>
            <a:r>
              <a:rPr kumimoji="1" lang="ko-KR" altLang="en-US" b="1" dirty="0" err="1">
                <a:solidFill>
                  <a:schemeClr val="tx2"/>
                </a:solidFill>
              </a:rPr>
              <a:t>제어자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중앙화 된 접근 제어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보안 방화벽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in/out </a:t>
            </a:r>
            <a:r>
              <a:rPr kumimoji="1" lang="ko-KR" altLang="en-US" dirty="0">
                <a:solidFill>
                  <a:schemeClr val="tx2"/>
                </a:solidFill>
              </a:rPr>
              <a:t>응용 레벨 프로토콜의 흐름을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한 지점에서 통제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바이러스 차단을 위한 </a:t>
            </a:r>
            <a:r>
              <a:rPr kumimoji="1" lang="en-US" altLang="ko-KR" dirty="0">
                <a:solidFill>
                  <a:schemeClr val="tx2"/>
                </a:solidFill>
              </a:rPr>
              <a:t>hook</a:t>
            </a:r>
            <a:r>
              <a:rPr kumimoji="1" lang="ko-KR" altLang="en-US" dirty="0">
                <a:solidFill>
                  <a:schemeClr val="tx2"/>
                </a:solidFill>
              </a:rPr>
              <a:t> 제공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F62799-77DB-F94F-87FE-8B91A26F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960" y="1918228"/>
            <a:ext cx="3771900" cy="215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C7BE06-F153-874A-86A0-AA438196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160" y="4159532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276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웹 캐시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사본 저장을 통해 속도 향상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대리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서버인 것처럼 위장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공용 컨텐츠에 대한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느린  웹 서버의 성능을 개선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서버 가속기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 라우팅과 결합하여 주문형 복제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컨텐츠의 분산 네트워크를 만들기 위해 사용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4DDA9D-EC71-DA4A-B8D1-A229301C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61" y="1803780"/>
            <a:ext cx="3771900" cy="2159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52F300-675D-114F-9E9E-3A951241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2" y="4326239"/>
            <a:ext cx="4788760" cy="13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26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컨텐츠 라우터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인터넷 </a:t>
            </a:r>
            <a:r>
              <a:rPr kumimoji="1" lang="ko-KR" altLang="en-US" dirty="0" err="1">
                <a:solidFill>
                  <a:schemeClr val="tx2"/>
                </a:solidFill>
              </a:rPr>
              <a:t>트랙픽</a:t>
            </a:r>
            <a:r>
              <a:rPr kumimoji="1" lang="ko-KR" altLang="en-US" dirty="0">
                <a:solidFill>
                  <a:schemeClr val="tx2"/>
                </a:solidFill>
              </a:rPr>
              <a:t> 조건과 컨텐츠의 종류에 따라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요청을 특정 웹 서버로 유도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사용자들에게 맞춤형 서비스 제공 용도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 err="1">
                <a:solidFill>
                  <a:schemeClr val="tx2"/>
                </a:solidFill>
              </a:rPr>
              <a:t>트랜스코더</a:t>
            </a:r>
            <a:r>
              <a:rPr kumimoji="1" lang="en-US" altLang="ko-KR" b="1" dirty="0">
                <a:solidFill>
                  <a:schemeClr val="tx2"/>
                </a:solidFill>
              </a:rPr>
              <a:t>(</a:t>
            </a:r>
            <a:r>
              <a:rPr kumimoji="1" lang="ko-KR" altLang="en-US" b="1" dirty="0">
                <a:solidFill>
                  <a:schemeClr val="tx2"/>
                </a:solidFill>
              </a:rPr>
              <a:t>데이터 형식을 자연스럽게 변경</a:t>
            </a:r>
            <a:r>
              <a:rPr kumimoji="1" lang="en-US" altLang="ko-KR" b="1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컨텐츠를 클라이언트에 전달하기 전에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본문 포맷을 수정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 포맷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크기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텍스트 압축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언어 변환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85405-FE56-A047-9946-F7B9BE9A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62" y="1555209"/>
            <a:ext cx="3803899" cy="2531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A3790E-3EE3-7447-BE36-C4E934F3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12" y="4209786"/>
            <a:ext cx="4343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277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b="1" dirty="0" err="1">
                <a:solidFill>
                  <a:schemeClr val="tx2"/>
                </a:solidFill>
              </a:rPr>
              <a:t>익명화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메시지에서 신원 식별이 가능한 특성들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(IP </a:t>
            </a:r>
            <a:r>
              <a:rPr kumimoji="1" lang="ko-KR" altLang="en-US" dirty="0">
                <a:solidFill>
                  <a:schemeClr val="tx2"/>
                </a:solidFill>
              </a:rPr>
              <a:t>주소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From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Referer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쿠키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세션 아이디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적극적으로 제거함으로써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개인 정보 보호와 익명성을 보장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AF114B-890E-4E4E-BA17-FDD5490F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37" y="4124456"/>
            <a:ext cx="5784386" cy="22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202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어디에 있는가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네트워크에 배치되는가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연쇄가 계층을 이루는가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트래픽이 올바르게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찾아가는가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192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버서</a:t>
            </a:r>
            <a:r>
              <a:rPr kumimoji="1" lang="ko-KR" altLang="en-US" dirty="0">
                <a:solidFill>
                  <a:schemeClr val="tx2"/>
                </a:solidFill>
              </a:rPr>
              <a:t> 배치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출구</a:t>
            </a:r>
            <a:r>
              <a:rPr kumimoji="1" lang="en-US" altLang="ko-KR" b="1" dirty="0">
                <a:solidFill>
                  <a:schemeClr val="tx2"/>
                </a:solidFill>
              </a:rPr>
              <a:t>(Egress)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로컬 네트워크의 출구에 배치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방화벽 제공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요금 절약 및 트래픽 성능 개선의 목적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부적절한 컨텐츠 차단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접근</a:t>
            </a:r>
            <a:r>
              <a:rPr kumimoji="1" lang="en-US" altLang="ko-KR" b="1" dirty="0">
                <a:solidFill>
                  <a:schemeClr val="tx2"/>
                </a:solidFill>
              </a:rPr>
              <a:t>(</a:t>
            </a:r>
            <a:r>
              <a:rPr kumimoji="1" lang="ko-KR" altLang="en-US" b="1" dirty="0">
                <a:solidFill>
                  <a:schemeClr val="tx2"/>
                </a:solidFill>
              </a:rPr>
              <a:t>입구</a:t>
            </a:r>
            <a:r>
              <a:rPr kumimoji="1" lang="en-US" altLang="ko-KR" b="1" dirty="0">
                <a:solidFill>
                  <a:schemeClr val="tx2"/>
                </a:solidFill>
              </a:rPr>
              <a:t>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고객 요청 처리를 위해 </a:t>
            </a:r>
            <a:r>
              <a:rPr kumimoji="1" lang="en-US" altLang="ko-KR" dirty="0">
                <a:solidFill>
                  <a:schemeClr val="tx2"/>
                </a:solidFill>
              </a:rPr>
              <a:t>ISP </a:t>
            </a:r>
            <a:r>
              <a:rPr kumimoji="1" lang="ko-KR" altLang="en-US" dirty="0">
                <a:solidFill>
                  <a:schemeClr val="tx2"/>
                </a:solidFill>
              </a:rPr>
              <a:t>접근 지점에 위치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대리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네트워크 가장 끝에 있는 웹 서버들의 바로 앞에 위치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필요할 때만 웹 서버에 리소스 요청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보안 기능 및 캐시 기능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웹 서버로 가장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네트워크 교환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네트워크 사이의 인터넷 </a:t>
            </a:r>
            <a:r>
              <a:rPr kumimoji="1" lang="ko-KR" altLang="en-US" dirty="0" err="1">
                <a:solidFill>
                  <a:schemeClr val="tx2"/>
                </a:solidFill>
              </a:rPr>
              <a:t>피어링</a:t>
            </a:r>
            <a:r>
              <a:rPr kumimoji="1" lang="ko-KR" altLang="en-US" dirty="0">
                <a:solidFill>
                  <a:schemeClr val="tx2"/>
                </a:solidFill>
              </a:rPr>
              <a:t> 교환 지점에 위치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인터넷 혼잡을 완화하고 트래픽 흐름을 감시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F00BFE-4975-A14F-A369-F325BD55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4" y="2216980"/>
            <a:ext cx="3786858" cy="44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207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프락시들은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계층</a:t>
            </a:r>
            <a:r>
              <a:rPr kumimoji="1" lang="ko-KR" altLang="en-US" dirty="0">
                <a:solidFill>
                  <a:schemeClr val="tx2"/>
                </a:solidFill>
              </a:rPr>
              <a:t>이란 연쇄를 구성할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계층에서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프락시들은</a:t>
            </a:r>
            <a:r>
              <a:rPr kumimoji="1" lang="ko-KR" altLang="en-US" dirty="0">
                <a:solidFill>
                  <a:schemeClr val="tx2"/>
                </a:solidFill>
              </a:rPr>
              <a:t> 부모와 자식의 관계를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서버에 가까운 쪽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다음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은 부모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클라이언트에 가까운 쪽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다음 아웃바운드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은 자식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8AF9-2284-9C4B-A71F-BB539258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39" y="3532009"/>
            <a:ext cx="9816661" cy="26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5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.6.3</a:t>
            </a:r>
            <a:r>
              <a:rPr kumimoji="1" lang="ko-KR" altLang="en-US" dirty="0">
                <a:solidFill>
                  <a:schemeClr val="tx2"/>
                </a:solidFill>
              </a:rPr>
              <a:t> 텔넷</a:t>
            </a:r>
            <a:r>
              <a:rPr kumimoji="1" lang="en-US" altLang="ko-KR" dirty="0">
                <a:solidFill>
                  <a:schemeClr val="tx2"/>
                </a:solidFill>
              </a:rPr>
              <a:t>(Telnet)</a:t>
            </a:r>
            <a:r>
              <a:rPr kumimoji="1" lang="ko-KR" altLang="en-US" dirty="0">
                <a:solidFill>
                  <a:schemeClr val="tx2"/>
                </a:solidFill>
              </a:rPr>
              <a:t>을 이용한 실제 예제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$ telnet </a:t>
            </a:r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www.joes-hardware.com</a:t>
            </a:r>
            <a:r>
              <a:rPr kumimoji="1" lang="en-US" altLang="ko-KR" sz="1400" dirty="0">
                <a:solidFill>
                  <a:schemeClr val="tx2"/>
                </a:solidFill>
              </a:rPr>
              <a:t> 80 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11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 컨텐츠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여러 가지 판단 근거에 의해 메시지를 다양하고 유동적인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서버와 원 서버들의 집합에 보낼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5ADF0-787D-DA48-9488-CB6569E7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69" y="2199402"/>
            <a:ext cx="7445835" cy="42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7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동적 부모 선택의 몇 가지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부하 균형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부하 분산을 위해 부모들의 작업량 수준에 근거해 부모 선택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지리적 인접성에 근거한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원 서버의 지역을 담당하는 부모 선택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프로토콜</a:t>
            </a:r>
            <a:r>
              <a:rPr kumimoji="1" lang="en-US" altLang="ko-KR" b="1" dirty="0">
                <a:solidFill>
                  <a:schemeClr val="tx2"/>
                </a:solidFill>
              </a:rPr>
              <a:t>/</a:t>
            </a:r>
            <a:r>
              <a:rPr kumimoji="1" lang="ko-KR" altLang="en-US" b="1" dirty="0">
                <a:solidFill>
                  <a:schemeClr val="tx2"/>
                </a:solidFill>
              </a:rPr>
              <a:t>타입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근거하여 다른 부모나 원 서버로 라우팅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유료 서비스 가입자를 위한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빠른 서비스를 위해 대형 캐시나 압축 엔진으로 라우팅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동적 부모 라우팅 </a:t>
            </a:r>
            <a:r>
              <a:rPr kumimoji="1" lang="ko-KR" altLang="en-US" dirty="0" err="1">
                <a:solidFill>
                  <a:schemeClr val="tx2"/>
                </a:solidFill>
              </a:rPr>
              <a:t>로직은</a:t>
            </a:r>
            <a:r>
              <a:rPr kumimoji="1" lang="ko-KR" altLang="en-US" dirty="0">
                <a:solidFill>
                  <a:schemeClr val="tx2"/>
                </a:solidFill>
              </a:rPr>
              <a:t> 제품마다 다르게 구현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7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6.3.3</a:t>
            </a:r>
            <a:r>
              <a:rPr kumimoji="1" lang="ko-KR" altLang="en-US" dirty="0">
                <a:solidFill>
                  <a:schemeClr val="tx2"/>
                </a:solidFill>
              </a:rPr>
              <a:t> 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트래픽을 처리하는가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 트래픽이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가도록 만드는 방법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클라이언트를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많은 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브라우저들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들은 수동 혹은 자동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지원한다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>
                <a:solidFill>
                  <a:schemeClr val="tx2"/>
                </a:solidFill>
              </a:rPr>
              <a:t>네트워크를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스위칭 장치와 라우팅 장치를 이용해 클라이언트 모르게 네트워크 인프라를 가로채 웹 트래픽을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DNS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b="1" dirty="0">
                <a:solidFill>
                  <a:schemeClr val="tx2"/>
                </a:solidFill>
              </a:rPr>
              <a:t>Namespace</a:t>
            </a:r>
            <a:r>
              <a:rPr kumimoji="1" lang="ko-KR" altLang="en-US" b="1" dirty="0" err="1">
                <a:solidFill>
                  <a:schemeClr val="tx2"/>
                </a:solidFill>
              </a:rPr>
              <a:t>를</a:t>
            </a:r>
            <a:r>
              <a:rPr kumimoji="1" lang="ko-KR" altLang="en-US" b="1" dirty="0">
                <a:solidFill>
                  <a:schemeClr val="tx2"/>
                </a:solidFill>
              </a:rPr>
              <a:t>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이름 테이블을 수동으로 편집하거나 사용할 적절한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서버를 계산해주는 특별한 동적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서버를 이용해 조정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웹 서버를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서버에서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명령</a:t>
            </a:r>
            <a:r>
              <a:rPr kumimoji="1" lang="en-US" altLang="ko-KR" dirty="0">
                <a:solidFill>
                  <a:schemeClr val="tx2"/>
                </a:solidFill>
              </a:rPr>
              <a:t>(305</a:t>
            </a:r>
            <a:r>
              <a:rPr kumimoji="1" lang="ko-KR" altLang="en-US" dirty="0">
                <a:solidFill>
                  <a:schemeClr val="tx2"/>
                </a:solidFill>
              </a:rPr>
              <a:t> 코드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응답하여 클라이언트의 요청을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시킨다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A8EF31-FC05-CD43-A8CA-A76D1742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0" y="3530200"/>
            <a:ext cx="5152214" cy="32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713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55000" lnSpcReduction="20000"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대부분의 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 기능이 있음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수동 설정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사용하겠다고 명시적으로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브라우저 기본 설정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브라우저 벤더가 미리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b="1" dirty="0">
                <a:solidFill>
                  <a:schemeClr val="tx2"/>
                </a:solidFill>
              </a:rPr>
              <a:t>(Proxy auto-configuration, PAC)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자바스크립트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dirty="0">
                <a:solidFill>
                  <a:schemeClr val="tx2"/>
                </a:solidFill>
              </a:rPr>
              <a:t>(PAC)</a:t>
            </a:r>
            <a:r>
              <a:rPr kumimoji="1" lang="ko-KR" altLang="en-US" dirty="0">
                <a:solidFill>
                  <a:schemeClr val="tx2"/>
                </a:solidFill>
              </a:rPr>
              <a:t> 파일에 대한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WPAD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발견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대부분의 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자동설정</a:t>
            </a:r>
            <a:r>
              <a:rPr kumimoji="1" lang="ko-KR" altLang="en-US" dirty="0">
                <a:solidFill>
                  <a:schemeClr val="tx2"/>
                </a:solidFill>
              </a:rPr>
              <a:t> 파일을 다운로드 받을 수 있는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설정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자동으로 찾아주는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자동발견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r>
              <a:rPr kumimoji="1" lang="en-US" altLang="ko-KR" dirty="0">
                <a:solidFill>
                  <a:schemeClr val="tx2"/>
                </a:solidFill>
              </a:rPr>
              <a:t>(Web Proxy </a:t>
            </a:r>
            <a:r>
              <a:rPr kumimoji="1" lang="en-US" altLang="ko-KR" dirty="0" err="1">
                <a:solidFill>
                  <a:schemeClr val="tx2"/>
                </a:solidFill>
              </a:rPr>
              <a:t>Autodiscovery</a:t>
            </a:r>
            <a:r>
              <a:rPr kumimoji="1" lang="en-US" altLang="ko-KR" dirty="0">
                <a:solidFill>
                  <a:schemeClr val="tx2"/>
                </a:solidFill>
              </a:rPr>
              <a:t> Protocol)</a:t>
            </a:r>
            <a:r>
              <a:rPr kumimoji="1" lang="ko-KR" altLang="en-US" dirty="0">
                <a:solidFill>
                  <a:schemeClr val="tx2"/>
                </a:solidFill>
              </a:rPr>
              <a:t>을 지원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9032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6.4.1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수동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많은 웹 클라이언트가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포트를 지정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ISP(Internet Service Provider)</a:t>
            </a:r>
            <a:r>
              <a:rPr kumimoji="1" lang="ko-KR" altLang="en-US" dirty="0">
                <a:solidFill>
                  <a:schemeClr val="tx2"/>
                </a:solidFill>
              </a:rPr>
              <a:t>에서 미리 설정된 브라우저나 웹 트래픽을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ko-KR" altLang="en-US" dirty="0">
                <a:solidFill>
                  <a:schemeClr val="tx2"/>
                </a:solidFill>
              </a:rPr>
              <a:t> 하는 맞춤형 운영체제를 구입하기도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9065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6.4.2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수동 설정은 편리하지만 유연하지 못함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수동 설정은 큰 조직에서는 관리 문제를 야기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dirty="0">
                <a:solidFill>
                  <a:schemeClr val="tx2"/>
                </a:solidFill>
              </a:rPr>
              <a:t>(PAC)</a:t>
            </a:r>
            <a:r>
              <a:rPr kumimoji="1" lang="ko-KR" altLang="en-US" dirty="0">
                <a:solidFill>
                  <a:schemeClr val="tx2"/>
                </a:solidFill>
              </a:rPr>
              <a:t> 파일은 상황에 맞게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처리해주는 자바스크립트 프로그램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사용을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브라우저에 설정해야 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파일은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en-US" altLang="ko-KR" dirty="0" err="1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확장자를</a:t>
            </a:r>
            <a:r>
              <a:rPr kumimoji="1" lang="ko-KR" altLang="en-US" dirty="0">
                <a:solidFill>
                  <a:schemeClr val="tx2"/>
                </a:solidFill>
              </a:rPr>
              <a:t> 가지며 </a:t>
            </a:r>
            <a:r>
              <a:rPr kumimoji="1" lang="en-US" altLang="ko-KR" dirty="0">
                <a:solidFill>
                  <a:schemeClr val="tx2"/>
                </a:solidFill>
              </a:rPr>
              <a:t>MIME</a:t>
            </a:r>
            <a:r>
              <a:rPr kumimoji="1" lang="ko-KR" altLang="en-US" dirty="0">
                <a:solidFill>
                  <a:schemeClr val="tx2"/>
                </a:solidFill>
              </a:rPr>
              <a:t> 타입은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‘application/x-ns-proxy-</a:t>
            </a:r>
            <a:r>
              <a:rPr kumimoji="1" lang="en-US" altLang="ko-KR" dirty="0" err="1">
                <a:solidFill>
                  <a:schemeClr val="tx2"/>
                </a:solidFill>
              </a:rPr>
              <a:t>autoconfig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각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파일은 적절한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계산해주는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 err="1">
                <a:solidFill>
                  <a:schemeClr val="tx2"/>
                </a:solidFill>
              </a:rPr>
              <a:t>FindProxyForUrl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url</a:t>
            </a:r>
            <a:r>
              <a:rPr kumimoji="1" lang="en-US" altLang="ko-KR" dirty="0">
                <a:solidFill>
                  <a:schemeClr val="tx2"/>
                </a:solidFill>
              </a:rPr>
              <a:t>, host)</a:t>
            </a:r>
            <a:r>
              <a:rPr kumimoji="1" lang="ko-KR" altLang="en-US" dirty="0">
                <a:solidFill>
                  <a:schemeClr val="tx2"/>
                </a:solidFill>
              </a:rPr>
              <a:t> 함수를 정의해야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7968AD4-5FF0-AE4D-8CE0-47FA92EC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59325"/>
              </p:ext>
            </p:extLst>
          </p:nvPr>
        </p:nvGraphicFramePr>
        <p:xfrm>
          <a:off x="268358" y="4955255"/>
          <a:ext cx="5117053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777">
                  <a:extLst>
                    <a:ext uri="{9D8B030D-6E8A-4147-A177-3AD203B41FA5}">
                      <a16:colId xmlns:a16="http://schemas.microsoft.com/office/drawing/2014/main" val="1670657419"/>
                    </a:ext>
                  </a:extLst>
                </a:gridCol>
                <a:gridCol w="2950276">
                  <a:extLst>
                    <a:ext uri="{9D8B030D-6E8A-4147-A177-3AD203B41FA5}">
                      <a16:colId xmlns:a16="http://schemas.microsoft.com/office/drawing/2014/main" val="874674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R" sz="1400" dirty="0" err="1">
                          <a:solidFill>
                            <a:schemeClr val="bg1"/>
                          </a:solidFill>
                        </a:rPr>
                        <a:t>FindProxyForUrl</a:t>
                      </a:r>
                      <a:r>
                        <a:rPr kumimoji="1"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ko-KR" altLang="en-US" sz="14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69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없이 연결이 직접 이루어져야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24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</a:t>
                      </a:r>
                      <a:r>
                        <a:rPr lang="en-US" altLang="ko-Kore-KR" sz="1400" dirty="0" err="1"/>
                        <a:t>host:port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지정한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사용해야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6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SOCKS </a:t>
                      </a:r>
                      <a:r>
                        <a:rPr lang="en-US" altLang="ko-Kore-KR" sz="1400" dirty="0" err="1"/>
                        <a:t>host:port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SOCKS </a:t>
                      </a:r>
                      <a:r>
                        <a:rPr lang="ko-KR" altLang="en-US" sz="1400" dirty="0"/>
                        <a:t>서버를 사용해야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098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AA4E7A-BD57-3342-A3FD-18EA0FBCD91A}"/>
              </a:ext>
            </a:extLst>
          </p:cNvPr>
          <p:cNvSpPr txBox="1"/>
          <p:nvPr/>
        </p:nvSpPr>
        <p:spPr>
          <a:xfrm>
            <a:off x="292778" y="3046625"/>
            <a:ext cx="507285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function </a:t>
            </a:r>
            <a:r>
              <a:rPr kumimoji="1" lang="en-US" altLang="ko-Kore-KR" sz="1200" dirty="0" err="1"/>
              <a:t>FindProxyForUrl</a:t>
            </a:r>
            <a:r>
              <a:rPr kumimoji="1" lang="en-US" altLang="ko-Kore-KR" sz="1200" dirty="0"/>
              <a:t>(</a:t>
            </a:r>
            <a:r>
              <a:rPr kumimoji="1" lang="en-US" altLang="ko-Kore-KR" sz="1200" dirty="0" err="1"/>
              <a:t>url</a:t>
            </a:r>
            <a:r>
              <a:rPr kumimoji="1" lang="en-US" altLang="ko-Kore-KR" sz="1200" dirty="0"/>
              <a:t>, host) {</a:t>
            </a:r>
          </a:p>
          <a:p>
            <a:r>
              <a:rPr kumimoji="1" lang="en-US" altLang="ko-Kore-KR" sz="1200" dirty="0"/>
              <a:t>    if (</a:t>
            </a:r>
            <a:r>
              <a:rPr kumimoji="1" lang="en-US" altLang="ko-Kore-KR" sz="1200" dirty="0" err="1"/>
              <a:t>url.substring</a:t>
            </a:r>
            <a:r>
              <a:rPr kumimoji="1" lang="en-US" altLang="ko-Kore-KR" sz="1200" dirty="0"/>
              <a:t>(0, 5) == “http:”) {</a:t>
            </a:r>
          </a:p>
          <a:p>
            <a:r>
              <a:rPr kumimoji="1" lang="en-US" altLang="ko-Kore-KR" sz="1200" dirty="0"/>
              <a:t>        return “PROXY http-proxy.mydomain.com:8080”;</a:t>
            </a:r>
          </a:p>
          <a:p>
            <a:r>
              <a:rPr kumimoji="1" lang="en-US" altLang="ko-Kore-KR" sz="1200" dirty="0"/>
              <a:t>    } else if (</a:t>
            </a:r>
            <a:r>
              <a:rPr kumimoji="1" lang="en-US" altLang="ko-Kore-KR" sz="1200" dirty="0" err="1"/>
              <a:t>url.substring</a:t>
            </a:r>
            <a:r>
              <a:rPr kumimoji="1" lang="en-US" altLang="ko-Kore-KR" sz="1200" dirty="0"/>
              <a:t>(0, 4) == “ftp:”) {</a:t>
            </a:r>
          </a:p>
          <a:p>
            <a:r>
              <a:rPr kumimoji="1" lang="en-US" altLang="ko-Kore-KR" sz="1200" dirty="0"/>
              <a:t>        return “PROXY ftp-proxy.mydomain.com:8080”;</a:t>
            </a:r>
          </a:p>
          <a:p>
            <a:r>
              <a:rPr kumimoji="1" lang="en-US" altLang="ko-Kore-KR" sz="1200" dirty="0"/>
              <a:t>    } else {</a:t>
            </a:r>
          </a:p>
          <a:p>
            <a:r>
              <a:rPr kumimoji="1" lang="en-US" altLang="ko-Kore-KR" sz="1200" dirty="0"/>
              <a:t>        return “DIRECT”</a:t>
            </a:r>
          </a:p>
          <a:p>
            <a:r>
              <a:rPr kumimoji="1" lang="en-US" altLang="ko-Kore-KR" sz="1200" dirty="0"/>
              <a:t>    }</a:t>
            </a:r>
          </a:p>
          <a:p>
            <a:r>
              <a:rPr kumimoji="1" lang="en-US" altLang="ko-Kore-KR" sz="1200" dirty="0"/>
              <a:t>}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307671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6.4.3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WPAD: </a:t>
            </a:r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자동발견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브라우저에게 알맞은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파일을 자동으로 찾아주는 알고리즘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>
                <a:solidFill>
                  <a:schemeClr val="tx2"/>
                </a:solidFill>
              </a:rPr>
              <a:t> 프로토콜이 구현된 클라이언트의 동작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PAC 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찾기 위해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주어진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에서 </a:t>
            </a:r>
            <a:r>
              <a:rPr kumimoji="1" lang="en-US" altLang="ko-KR" dirty="0">
                <a:solidFill>
                  <a:schemeClr val="tx2"/>
                </a:solidFill>
              </a:rPr>
              <a:t>PAC </a:t>
            </a:r>
            <a:r>
              <a:rPr kumimoji="1" lang="ko-KR" altLang="en-US" dirty="0">
                <a:solidFill>
                  <a:schemeClr val="tx2"/>
                </a:solidFill>
              </a:rPr>
              <a:t>파일을 가져온다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알아내기 위해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파일을 실행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알아낸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이용해서 요청을 처리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>
                <a:solidFill>
                  <a:schemeClr val="tx2"/>
                </a:solidFill>
              </a:rPr>
              <a:t>는 올바른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 발견을 위해 일련의 리소스 발견 기법을 사용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성공할 때까지 여러 기법을 하나씩 시도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동적 호스트 발견 규약</a:t>
            </a:r>
            <a:r>
              <a:rPr kumimoji="1" lang="en-US" altLang="ko-KR" dirty="0">
                <a:solidFill>
                  <a:schemeClr val="tx2"/>
                </a:solidFill>
              </a:rPr>
              <a:t>(DHCP)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 </a:t>
            </a:r>
            <a:r>
              <a:rPr kumimoji="1" lang="ko-KR" altLang="en-US" dirty="0">
                <a:solidFill>
                  <a:schemeClr val="tx2"/>
                </a:solidFill>
              </a:rPr>
              <a:t>서비스 위치 규약</a:t>
            </a:r>
            <a:r>
              <a:rPr kumimoji="1" lang="en-US" altLang="ko-KR" dirty="0">
                <a:solidFill>
                  <a:schemeClr val="tx2"/>
                </a:solidFill>
              </a:rPr>
              <a:t>(SLP)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잘 알려진 호스트 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 SRV</a:t>
            </a:r>
            <a:r>
              <a:rPr kumimoji="1" lang="ko-KR" altLang="en-US" dirty="0">
                <a:solidFill>
                  <a:schemeClr val="tx2"/>
                </a:solidFill>
              </a:rPr>
              <a:t> 레코드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 TXT</a:t>
            </a:r>
            <a:r>
              <a:rPr kumimoji="1" lang="ko-KR" altLang="en-US" dirty="0">
                <a:solidFill>
                  <a:schemeClr val="tx2"/>
                </a:solidFill>
              </a:rPr>
              <a:t> 레코드 안의 서비스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</a:p>
        </p:txBody>
      </p:sp>
    </p:spTree>
    <p:extLst>
      <p:ext uri="{BB962C8B-B14F-4D97-AF65-F5344CB8AC3E}">
        <p14:creationId xmlns:p14="http://schemas.microsoft.com/office/powerpoint/2010/main" val="24825580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요청의 미묘한 특징들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요청의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는 서버 요청과 어떻게 다른가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리버스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어떻게 서버 호스트 정보를 알아내기 어렵게 만드는가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수정에 대한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브라우저의 똑똑한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자동 완성이나 호스트 명 확장 기능에 어떻게 영향을 주는가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4288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는 서버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다르다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서버와 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문법은 같지만 클라이언트가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대신 서버로 요청을 보내면 요청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달라진다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서버로의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요청시에는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요청줄에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호스트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dirty="0">
                <a:solidFill>
                  <a:schemeClr val="tx2"/>
                </a:solidFill>
              </a:rPr>
              <a:t> 생략되나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요청 시에는 모든 정보들이 포함된다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서버로 요청 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GET /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index.html</a:t>
            </a:r>
            <a:r>
              <a:rPr kumimoji="1" lang="en-US" altLang="ko-KR" dirty="0">
                <a:solidFill>
                  <a:schemeClr val="tx2"/>
                </a:solidFill>
              </a:rPr>
              <a:t> HTTP/1.1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User-Agent: </a:t>
            </a:r>
            <a:r>
              <a:rPr kumimoji="1" lang="en-US" altLang="ko-KR" dirty="0" err="1">
                <a:solidFill>
                  <a:schemeClr val="tx2"/>
                </a:solidFill>
              </a:rPr>
              <a:t>SuperBrower</a:t>
            </a:r>
            <a:r>
              <a:rPr kumimoji="1" lang="en-US" altLang="ko-KR" dirty="0">
                <a:solidFill>
                  <a:schemeClr val="tx2"/>
                </a:solidFill>
              </a:rPr>
              <a:t> v1.3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요청 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GET 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http://www.marys-antique.com/index.html HTTP/1.1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User-Agent: </a:t>
            </a:r>
            <a:r>
              <a:rPr kumimoji="1" lang="en-US" altLang="ko-KR" dirty="0" err="1">
                <a:solidFill>
                  <a:schemeClr val="tx2"/>
                </a:solidFill>
              </a:rPr>
              <a:t>SuperBrower</a:t>
            </a:r>
            <a:r>
              <a:rPr kumimoji="1" lang="en-US" altLang="ko-KR" dirty="0">
                <a:solidFill>
                  <a:schemeClr val="tx2"/>
                </a:solidFill>
              </a:rPr>
              <a:t> v1.3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클라이언트가 서버와 직접 </a:t>
            </a:r>
            <a:r>
              <a:rPr kumimoji="1" lang="ko-KR" altLang="en-US" dirty="0" err="1">
                <a:solidFill>
                  <a:schemeClr val="tx2"/>
                </a:solidFill>
              </a:rPr>
              <a:t>커넥션할</a:t>
            </a:r>
            <a:r>
              <a:rPr kumimoji="1" lang="ko-KR" altLang="en-US" dirty="0">
                <a:solidFill>
                  <a:schemeClr val="tx2"/>
                </a:solidFill>
              </a:rPr>
              <a:t> 경우에는 서버 자신이 자신의 정보를 알고 있으므로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충분하나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상황에 따라 다른 서버로의 연결을 위해 전체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정보가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사용하지 않으면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사용하면 전체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C40AB9-0588-8546-BE94-B02093C5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26" y="2783216"/>
            <a:ext cx="4221096" cy="38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971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6.5.2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호스팅에서 일어나는 같은 문제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프락시에서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호스트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포트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가 누락되는 문제는 가상 호스팅에서의 문제와 동일하다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가상 호스팅은 같은 물리적 서버 내에서 호스트명이나 포트로 요청 리소스에 접근하므로 호스트명이나 포트를 알아야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문제의 해결방법은 서로 다르다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메시지가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갖도록 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포스트와 포트에 대한 정보가 담긴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요구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.7</a:t>
            </a:r>
            <a:r>
              <a:rPr kumimoji="1" lang="ko-KR" altLang="en-US" dirty="0">
                <a:solidFill>
                  <a:schemeClr val="tx2"/>
                </a:solidFill>
              </a:rPr>
              <a:t> 프로토콜 버전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7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HTTP/0.9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1991</a:t>
            </a:r>
            <a:r>
              <a:rPr kumimoji="1" lang="ko-KR" altLang="en-US" dirty="0">
                <a:solidFill>
                  <a:schemeClr val="tx2"/>
                </a:solidFill>
              </a:rPr>
              <a:t>년 발표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r>
              <a:rPr kumimoji="1" lang="ko-KR" altLang="en-US" dirty="0">
                <a:solidFill>
                  <a:schemeClr val="tx2"/>
                </a:solidFill>
              </a:rPr>
              <a:t> 메서드만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 : </a:t>
            </a:r>
            <a:r>
              <a:rPr kumimoji="1" lang="ko-KR" altLang="en-US" dirty="0">
                <a:solidFill>
                  <a:schemeClr val="tx2"/>
                </a:solidFill>
              </a:rPr>
              <a:t>처음으로 널리 쓰이기 시작한 버전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버전 번호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추가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멀티미디어 객체 처리 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HTTP/1.0+ : </a:t>
            </a:r>
            <a:r>
              <a:rPr kumimoji="1" lang="ko-KR" altLang="en-US" dirty="0">
                <a:solidFill>
                  <a:schemeClr val="tx2"/>
                </a:solidFill>
              </a:rPr>
              <a:t>확장된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HTTP/1.1 : </a:t>
            </a:r>
            <a:r>
              <a:rPr kumimoji="1" lang="ko-KR" altLang="en-US" dirty="0">
                <a:solidFill>
                  <a:schemeClr val="tx2"/>
                </a:solidFill>
              </a:rPr>
              <a:t>설계의 구조적 결함 교정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두드러진 성능 최적화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잘못된 기능 제거에 집중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현재의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HTTP/2.0 : HTTP/1.1</a:t>
            </a:r>
            <a:r>
              <a:rPr kumimoji="1" lang="ko-KR" altLang="en-US" dirty="0">
                <a:solidFill>
                  <a:schemeClr val="tx2"/>
                </a:solidFill>
              </a:rPr>
              <a:t>의 성능 문제를 개선하기 위해 구글의 </a:t>
            </a:r>
            <a:r>
              <a:rPr kumimoji="1" lang="en-US" altLang="ko-KR" dirty="0">
                <a:solidFill>
                  <a:schemeClr val="tx2"/>
                </a:solidFill>
              </a:rPr>
              <a:t>SPDY</a:t>
            </a:r>
            <a:r>
              <a:rPr kumimoji="1" lang="ko-KR" altLang="en-US" dirty="0">
                <a:solidFill>
                  <a:schemeClr val="tx2"/>
                </a:solidFill>
              </a:rPr>
              <a:t> 프로토콜 기반으로 설계가 진행 중 현재 </a:t>
            </a:r>
            <a:r>
              <a:rPr kumimoji="1" lang="en-US" altLang="ko-KR" dirty="0">
                <a:solidFill>
                  <a:schemeClr val="tx2"/>
                </a:solidFill>
              </a:rPr>
              <a:t>1.1</a:t>
            </a:r>
            <a:r>
              <a:rPr kumimoji="1" lang="ko-KR" altLang="en-US" dirty="0">
                <a:solidFill>
                  <a:schemeClr val="tx2"/>
                </a:solidFill>
              </a:rPr>
              <a:t>을 대체하는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0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6.5.3</a:t>
            </a:r>
            <a:r>
              <a:rPr kumimoji="1" lang="ko-KR" altLang="en-US" dirty="0">
                <a:solidFill>
                  <a:schemeClr val="tx2"/>
                </a:solidFill>
              </a:rPr>
              <a:t>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클라이언트에서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사용하지 않는다고 설정되어 있어도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인터셉터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이런 경우에는 클라이언트가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보내게 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경우에는 원 서버의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아이피</a:t>
            </a:r>
            <a:r>
              <a:rPr kumimoji="1" lang="ko-KR" altLang="en-US" dirty="0">
                <a:solidFill>
                  <a:schemeClr val="tx2"/>
                </a:solidFill>
              </a:rPr>
              <a:t> 주소를 사용하여 원 서버를 대신하므로 문제가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서버로 가는 트래픽을 가로채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응답을 돌려주는 등의 일을 하므로 부분</a:t>
            </a:r>
            <a:r>
              <a:rPr kumimoji="1" lang="en-US" altLang="ko-KR" dirty="0">
                <a:solidFill>
                  <a:schemeClr val="tx2"/>
                </a:solidFill>
              </a:rPr>
              <a:t> URI</a:t>
            </a:r>
            <a:r>
              <a:rPr kumimoji="1" lang="ko-KR" altLang="en-US" dirty="0">
                <a:solidFill>
                  <a:schemeClr val="tx2"/>
                </a:solidFill>
              </a:rPr>
              <a:t>로 충분하다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8E68E7E-43ED-9741-B7FC-D0330A2B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5"/>
          <a:stretch/>
        </p:blipFill>
        <p:spPr>
          <a:xfrm>
            <a:off x="431044" y="3030530"/>
            <a:ext cx="4967000" cy="25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890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요청과 서버 요청을 모두 다룰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다목적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요청 메시지의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모두 다룰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명시적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요청에 대해서는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아니면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서버 요청에 대해서는 가상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사용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완전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부분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사용 규칙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주어지면 그대로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주어졌고 </a:t>
            </a:r>
            <a:r>
              <a:rPr kumimoji="1" lang="en-US" altLang="ko-KR" dirty="0">
                <a:solidFill>
                  <a:schemeClr val="tx2"/>
                </a:solidFill>
              </a:rPr>
              <a:t>Host</a:t>
            </a:r>
            <a:r>
              <a:rPr kumimoji="1" lang="ko-KR" altLang="en-US" dirty="0">
                <a:solidFill>
                  <a:schemeClr val="tx2"/>
                </a:solidFill>
              </a:rPr>
              <a:t> 헤더가 있다면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이용해 원 서버의 이름과 포트를 확인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주어졌고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헤더가 없다면 다음 방법으로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원 서버 확인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프락시라면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프락시에</a:t>
            </a:r>
            <a:r>
              <a:rPr kumimoji="1" lang="ko-KR" altLang="en-US" dirty="0">
                <a:solidFill>
                  <a:schemeClr val="tx2"/>
                </a:solidFill>
              </a:rPr>
              <a:t> 원 서버의 주소와 포트    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번호가 설정되어 있을 수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있음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이전에 어떤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가로챘던 트래픽을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받았고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원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주소와 포트번호를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사용할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수 있도록 </a:t>
            </a:r>
            <a:r>
              <a:rPr kumimoji="1" lang="ko-KR" altLang="en-US" dirty="0" err="1">
                <a:solidFill>
                  <a:schemeClr val="tx2"/>
                </a:solidFill>
              </a:rPr>
              <a:t>해두었다면</a:t>
            </a:r>
            <a:r>
              <a:rPr kumimoji="1" lang="ko-KR" altLang="en-US" dirty="0">
                <a:solidFill>
                  <a:schemeClr val="tx2"/>
                </a:solidFill>
              </a:rPr>
              <a:t> 그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주소와 포트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모두 실패하면 에러 메시지 통보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9865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6.5.5</a:t>
            </a:r>
            <a:r>
              <a:rPr kumimoji="1" lang="ko-KR" altLang="en-US" dirty="0">
                <a:solidFill>
                  <a:schemeClr val="tx2"/>
                </a:solidFill>
              </a:rPr>
              <a:t> 전송 중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</a:t>
            </a:r>
            <a:r>
              <a:rPr kumimoji="1" lang="ko-KR" altLang="en-US" dirty="0" err="1">
                <a:solidFill>
                  <a:schemeClr val="tx2"/>
                </a:solidFill>
              </a:rPr>
              <a:t>상호운용성</a:t>
            </a:r>
            <a:r>
              <a:rPr kumimoji="1" lang="ko-KR" altLang="en-US" dirty="0">
                <a:solidFill>
                  <a:schemeClr val="tx2"/>
                </a:solidFill>
              </a:rPr>
              <a:t> 문제를 일으키지 않기 위해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변환에 매우 신경을 써야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무해해</a:t>
            </a:r>
            <a:r>
              <a:rPr kumimoji="1" lang="ko-KR" altLang="en-US" dirty="0">
                <a:solidFill>
                  <a:schemeClr val="tx2"/>
                </a:solidFill>
              </a:rPr>
              <a:t> 보이는 변형이라도 문제를 일으킬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명세는 일반적인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전달할 때 절대 경로를 </a:t>
            </a:r>
            <a:r>
              <a:rPr kumimoji="1" lang="ko-KR" altLang="en-US" dirty="0" err="1">
                <a:solidFill>
                  <a:schemeClr val="tx2"/>
                </a:solidFill>
              </a:rPr>
              <a:t>고쳐쓰는</a:t>
            </a:r>
            <a:r>
              <a:rPr kumimoji="1" lang="ko-KR" altLang="en-US" dirty="0">
                <a:solidFill>
                  <a:schemeClr val="tx2"/>
                </a:solidFill>
              </a:rPr>
              <a:t> 것을 금지한다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763536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자동확장과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분석</a:t>
            </a:r>
            <a:r>
              <a:rPr kumimoji="1" lang="en-US" altLang="ko-KR" dirty="0">
                <a:solidFill>
                  <a:schemeClr val="tx2"/>
                </a:solidFill>
              </a:rPr>
              <a:t>(Hostname Resolution)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존재 여부에 따라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다르게 해석한다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없는 경우 사용자가 입력한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그에 대응하는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주소를 찾는다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발견되면 그에 대응하는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주소들을 연결에 성공할 때까지 시도해본다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발견되지 않으면 다음과 같은 몇 가지 시도를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일반적인 웹사이트 이름의 가운데 부분만 입력한 경우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자동으로 </a:t>
            </a:r>
            <a:r>
              <a:rPr kumimoji="1" lang="en-US" altLang="ko-KR" dirty="0">
                <a:solidFill>
                  <a:schemeClr val="tx2"/>
                </a:solidFill>
              </a:rPr>
              <a:t>‘www.’</a:t>
            </a:r>
            <a:r>
              <a:rPr kumimoji="1" lang="ko-KR" altLang="en-US" dirty="0">
                <a:solidFill>
                  <a:schemeClr val="tx2"/>
                </a:solidFill>
              </a:rPr>
              <a:t> 과 </a:t>
            </a:r>
            <a:r>
              <a:rPr kumimoji="1" lang="en-US" altLang="ko-KR" dirty="0">
                <a:solidFill>
                  <a:schemeClr val="tx2"/>
                </a:solidFill>
              </a:rPr>
              <a:t>‘.com’</a:t>
            </a:r>
            <a:r>
              <a:rPr kumimoji="1" lang="ko-KR" altLang="en-US" dirty="0">
                <a:solidFill>
                  <a:schemeClr val="tx2"/>
                </a:solidFill>
              </a:rPr>
              <a:t>을 붙인다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해석할 수 없는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서드파티</a:t>
            </a:r>
            <a:r>
              <a:rPr kumimoji="1" lang="ko-KR" altLang="en-US" dirty="0">
                <a:solidFill>
                  <a:schemeClr val="tx2"/>
                </a:solidFill>
              </a:rPr>
              <a:t> 사이트로 넘겨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ko-KR" altLang="en-US" dirty="0" err="1">
                <a:solidFill>
                  <a:schemeClr val="tx2"/>
                </a:solidFill>
              </a:rPr>
              <a:t>오타교정을</a:t>
            </a:r>
            <a:r>
              <a:rPr kumimoji="1" lang="en-US" altLang="ko-KR" dirty="0">
                <a:solidFill>
                  <a:schemeClr val="tx2"/>
                </a:solidFill>
              </a:rPr>
              <a:t>. </a:t>
            </a:r>
            <a:r>
              <a:rPr kumimoji="1" lang="ko-KR" altLang="en-US" dirty="0">
                <a:solidFill>
                  <a:schemeClr val="tx2"/>
                </a:solidFill>
              </a:rPr>
              <a:t>시도하고 사용자가 의도했을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제시한다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대부분의 시스템에서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는 사용자가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앞부분만 입력하면 자동으로 도메인을 검색하도록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설정되어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68114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없는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r>
              <a:rPr kumimoji="1" lang="en-US" altLang="ko-KR" dirty="0">
                <a:solidFill>
                  <a:schemeClr val="tx2"/>
                </a:solidFill>
              </a:rPr>
              <a:t>(URI </a:t>
            </a:r>
            <a:r>
              <a:rPr kumimoji="1" lang="en-US" altLang="ko-KR" dirty="0" err="1">
                <a:solidFill>
                  <a:schemeClr val="tx2"/>
                </a:solidFill>
              </a:rPr>
              <a:t>Resolusion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438C162-17D9-1F4E-854A-341E7631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69" y="2838902"/>
            <a:ext cx="8763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62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6.5.8</a:t>
            </a:r>
            <a:r>
              <a:rPr kumimoji="1" lang="ko-KR" altLang="en-US" dirty="0">
                <a:solidFill>
                  <a:schemeClr val="tx2"/>
                </a:solidFill>
              </a:rPr>
              <a:t>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사용할 때의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사용 시 앞서의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분석과 같은 편리한 기능을 사용할 수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브라우저는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있는 경우 부분 호스트 명을 자동확장하지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FEA9D-B06C-4F49-8BAB-70C59814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89" y="2955244"/>
            <a:ext cx="7606727" cy="3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974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6.5.9</a:t>
            </a:r>
            <a:r>
              <a:rPr kumimoji="1" lang="ko-KR" altLang="en-US" dirty="0">
                <a:solidFill>
                  <a:schemeClr val="tx2"/>
                </a:solidFill>
              </a:rPr>
              <a:t>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이용한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분석은 </a:t>
            </a:r>
            <a:r>
              <a:rPr kumimoji="1" lang="ko-KR" altLang="en-US" b="1" dirty="0">
                <a:solidFill>
                  <a:srgbClr val="FF0000"/>
                </a:solidFill>
              </a:rPr>
              <a:t>보이지 않는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인터셉터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함께 일 때 약간 달라진다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클라이언트 입장에서는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존재하지 않기 때문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3c </a:t>
            </a:r>
            <a:r>
              <a:rPr kumimoji="1" lang="ko-KR" altLang="en-US" dirty="0" err="1">
                <a:solidFill>
                  <a:schemeClr val="tx2"/>
                </a:solidFill>
              </a:rPr>
              <a:t>까지의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자동확장</a:t>
            </a:r>
            <a:r>
              <a:rPr kumimoji="1" lang="ko-KR" altLang="en-US" dirty="0">
                <a:solidFill>
                  <a:schemeClr val="tx2"/>
                </a:solidFill>
              </a:rPr>
              <a:t> 동작은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아닌 서버의 경우와 별 차이가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모두 죽은 서버의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분석에 대한 장애 허용을 지원해야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CB179-2A77-0F4B-A022-D1EB28248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3" t="43541" r="11146"/>
          <a:stretch/>
        </p:blipFill>
        <p:spPr>
          <a:xfrm>
            <a:off x="2123090" y="3043460"/>
            <a:ext cx="7935310" cy="3370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BF61E-E291-0746-A8BD-09085DE85516}"/>
              </a:ext>
            </a:extLst>
          </p:cNvPr>
          <p:cNvSpPr txBox="1"/>
          <p:nvPr/>
        </p:nvSpPr>
        <p:spPr>
          <a:xfrm>
            <a:off x="8357681" y="3995428"/>
            <a:ext cx="3857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서버가</a:t>
            </a:r>
            <a:r>
              <a:rPr kumimoji="1" lang="ko-KR" altLang="en-US" sz="1400" dirty="0"/>
              <a:t> 죽었으므로 </a:t>
            </a:r>
            <a:r>
              <a:rPr kumimoji="1" lang="ko-KR" altLang="en-US" sz="1400" dirty="0" err="1"/>
              <a:t>프락시는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Host </a:t>
            </a:r>
            <a:r>
              <a:rPr kumimoji="1" lang="ko-KR" altLang="en-US" sz="1400" dirty="0"/>
              <a:t>헤더에 있는</a:t>
            </a:r>
            <a:endParaRPr kumimoji="1" lang="en-US" altLang="ko-KR" sz="1400" dirty="0"/>
          </a:p>
          <a:p>
            <a:r>
              <a:rPr kumimoji="1" lang="ko-KR" altLang="en-US" sz="1400" dirty="0"/>
              <a:t>호스트 명을 다시 분석하든지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IP </a:t>
            </a:r>
            <a:r>
              <a:rPr kumimoji="1" lang="ko-KR" altLang="en-US" sz="1400" dirty="0"/>
              <a:t>주소에 대한</a:t>
            </a:r>
            <a:endParaRPr kumimoji="1" lang="en-US" altLang="ko-KR" sz="1400" dirty="0"/>
          </a:p>
          <a:p>
            <a:r>
              <a:rPr kumimoji="1" lang="ko-KR" altLang="en-US" sz="1400" dirty="0"/>
              <a:t>역방향 </a:t>
            </a:r>
            <a:r>
              <a:rPr kumimoji="1" lang="en-US" altLang="ko-KR" sz="1400" dirty="0"/>
              <a:t>DNS</a:t>
            </a:r>
            <a:r>
              <a:rPr kumimoji="1" lang="ko-KR" altLang="en-US" sz="1400" dirty="0"/>
              <a:t>  </a:t>
            </a:r>
            <a:r>
              <a:rPr kumimoji="1" lang="ko-KR" altLang="en-US" sz="1400" dirty="0" err="1"/>
              <a:t>룩업을</a:t>
            </a:r>
            <a:r>
              <a:rPr kumimoji="1" lang="ko-KR" altLang="en-US" sz="1400" dirty="0"/>
              <a:t> 해서 다른 </a:t>
            </a:r>
            <a:r>
              <a:rPr kumimoji="1" lang="en-US" altLang="ko-KR" sz="1400" dirty="0"/>
              <a:t>IP</a:t>
            </a:r>
            <a:r>
              <a:rPr kumimoji="1" lang="ko-KR" altLang="en-US" sz="1400" dirty="0"/>
              <a:t> 주소를 시도</a:t>
            </a:r>
            <a:br>
              <a:rPr kumimoji="1" lang="en-US" altLang="ko-KR" sz="1400" dirty="0"/>
            </a:br>
            <a:r>
              <a:rPr kumimoji="1" lang="ko-KR" altLang="en-US" sz="1400" dirty="0"/>
              <a:t>해야 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38443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</a:t>
            </a:r>
            <a:r>
              <a:rPr kumimoji="1" lang="ko-KR" altLang="en-US" dirty="0">
                <a:solidFill>
                  <a:schemeClr val="tx2"/>
                </a:solidFill>
              </a:rPr>
              <a:t> 메시지 추적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현재 웹 요청이 서버로 향하는 도중 둘 이상의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거치는 경우가 드물지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많은 회사들이 캐시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넘나드는 메시지의 흐름을 추적하고 문제점을 찾아내는 것이 필요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C13A7A-9B6B-4841-AEE4-588F3309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44" y="4072046"/>
            <a:ext cx="7006467" cy="26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536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헤더는 메시지가 지나가는 각 중간 노트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정보를 나열한다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헤더는 메시지 전달 추적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메시지 루프 진단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메시지 </a:t>
            </a:r>
            <a:r>
              <a:rPr kumimoji="1" lang="ko-KR" altLang="en-US" dirty="0" err="1">
                <a:solidFill>
                  <a:schemeClr val="tx2"/>
                </a:solidFill>
              </a:rPr>
              <a:t>발송자들의</a:t>
            </a:r>
            <a:r>
              <a:rPr kumimoji="1" lang="ko-KR" altLang="en-US" dirty="0">
                <a:solidFill>
                  <a:schemeClr val="tx2"/>
                </a:solidFill>
              </a:rPr>
              <a:t> 프로토콜을 다루는 능력 등을 알아보기 위해 사용된다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또한 네트워크 라우팅 루프를 탐지하기 위해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헤더를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요청을 보내기 전에 자신을 나타내는 </a:t>
            </a:r>
            <a:r>
              <a:rPr kumimoji="1" lang="ko-KR" altLang="en-US" dirty="0" err="1">
                <a:solidFill>
                  <a:schemeClr val="tx2"/>
                </a:solidFill>
              </a:rPr>
              <a:t>고윳값을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헤더에 추가해야 하며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이 문자열이 들어온 요청이 있는지 검사해야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헤더의 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Via: 1.1 proxy-62.irenes-isp.net, 1.0 </a:t>
            </a:r>
            <a:r>
              <a:rPr kumimoji="1" lang="en-US" altLang="ko-KR" sz="1400" b="1" dirty="0" err="1">
                <a:solidFill>
                  <a:schemeClr val="tx2"/>
                </a:solidFill>
              </a:rPr>
              <a:t>cache.joes-hardware.com</a:t>
            </a:r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9F4DE-4CD6-AA45-8DCC-D717AC69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5" y="3686573"/>
            <a:ext cx="5243281" cy="18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431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 </a:t>
            </a:r>
            <a:r>
              <a:rPr kumimoji="1" lang="ko-KR" altLang="en-US" b="1" dirty="0">
                <a:solidFill>
                  <a:schemeClr val="tx2"/>
                </a:solidFill>
              </a:rPr>
              <a:t>문법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쉼표로 구분된 </a:t>
            </a:r>
            <a:r>
              <a:rPr kumimoji="1" lang="ko-KR" altLang="en-US" dirty="0" err="1">
                <a:solidFill>
                  <a:schemeClr val="tx2"/>
                </a:solidFill>
              </a:rPr>
              <a:t>경유지의</a:t>
            </a:r>
            <a:r>
              <a:rPr kumimoji="1" lang="ko-KR" altLang="en-US" dirty="0">
                <a:solidFill>
                  <a:schemeClr val="tx2"/>
                </a:solidFill>
              </a:rPr>
              <a:t> 목록으로 중간 노드에 대한 프로토콜과 주소에 대한 정보를 담고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프로토콜 이름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중개자가 받은 프로토콜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일 경우 생략 가능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프로토콜 버전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수신한 메시지의 버전으로 필수 정보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노드 이름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중개자의 호스트와 포트 번호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포트 번호는 생략 가능하며 생략된 경우 프로토콜의 기본 포트이다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  <a:r>
              <a:rPr kumimoji="1" lang="ko-KR" altLang="en-US" dirty="0">
                <a:solidFill>
                  <a:schemeClr val="tx2"/>
                </a:solidFill>
              </a:rPr>
              <a:t> 가명으로 대체 가능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노드 코멘트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중개자 노드를 설명하는 선택적인 코멘트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벤더 또는 버전 정보를 포함시키거나 이벤트에 대한 진단 정보를 포하시키기도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47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</a:t>
            </a:r>
            <a:r>
              <a:rPr kumimoji="1" lang="ko-KR" altLang="en-US" dirty="0">
                <a:solidFill>
                  <a:schemeClr val="tx2"/>
                </a:solidFill>
              </a:rPr>
              <a:t> 웹의 구성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85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Proxy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클라이언트와 서버 사이에 위치한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중개자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Cache : </a:t>
            </a:r>
            <a:r>
              <a:rPr kumimoji="1" lang="ko-KR" altLang="en-US" dirty="0">
                <a:solidFill>
                  <a:schemeClr val="tx2"/>
                </a:solidFill>
              </a:rPr>
              <a:t>속도 향상을 위해 많이 찾는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가까이에 보관하는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창고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Gateway : </a:t>
            </a:r>
            <a:r>
              <a:rPr kumimoji="1" lang="ko-KR" altLang="en-US" dirty="0">
                <a:solidFill>
                  <a:schemeClr val="tx2"/>
                </a:solidFill>
              </a:rPr>
              <a:t>다른 애플리케이션과 연결된 특별한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터널 </a:t>
            </a:r>
            <a:r>
              <a:rPr kumimoji="1" lang="en-US" altLang="ko-KR" dirty="0">
                <a:solidFill>
                  <a:schemeClr val="tx2"/>
                </a:solidFill>
              </a:rPr>
              <a:t>: </a:t>
            </a:r>
            <a:r>
              <a:rPr kumimoji="1" lang="ko-KR" altLang="en-US" dirty="0">
                <a:solidFill>
                  <a:schemeClr val="tx2"/>
                </a:solidFill>
              </a:rPr>
              <a:t>단순히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전달하기만 하는 특별한 </a:t>
            </a:r>
            <a:r>
              <a:rPr kumimoji="1" lang="en-US" altLang="ko-KR" dirty="0">
                <a:solidFill>
                  <a:schemeClr val="tx2"/>
                </a:solidFill>
              </a:rPr>
              <a:t>proxy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Agent : </a:t>
            </a:r>
            <a:r>
              <a:rPr kumimoji="1" lang="ko-KR" altLang="en-US" dirty="0">
                <a:solidFill>
                  <a:schemeClr val="tx2"/>
                </a:solidFill>
              </a:rPr>
              <a:t>자동화된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요청을 만드는 </a:t>
            </a:r>
            <a:r>
              <a:rPr kumimoji="1" lang="ko-KR" altLang="en-US" dirty="0" err="1">
                <a:solidFill>
                  <a:schemeClr val="tx2"/>
                </a:solidFill>
              </a:rPr>
              <a:t>준지능적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65906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 </a:t>
            </a:r>
            <a:r>
              <a:rPr kumimoji="1" lang="ko-KR" altLang="en-US" b="1" dirty="0">
                <a:solidFill>
                  <a:schemeClr val="tx2"/>
                </a:solidFill>
              </a:rPr>
              <a:t>요청과 응답 경로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 메시지와 응답 메시지 모두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지나므로 둘 모두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헤더를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응답의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경로는 요청의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경로와 반대이다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F79A5-CB9A-3C43-82B1-ECFE3323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57" y="3567266"/>
            <a:ext cx="6932340" cy="27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2504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</a:t>
            </a:r>
            <a:r>
              <a:rPr kumimoji="1" lang="ko-KR" altLang="en-US" b="1" dirty="0">
                <a:solidFill>
                  <a:schemeClr val="tx2"/>
                </a:solidFill>
              </a:rPr>
              <a:t>와 게이트웨이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몇몇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서버에게 비</a:t>
            </a:r>
            <a:r>
              <a:rPr kumimoji="1" lang="en-US" altLang="ko-KR" dirty="0">
                <a:solidFill>
                  <a:schemeClr val="tx2"/>
                </a:solidFill>
              </a:rPr>
              <a:t> HTTP</a:t>
            </a:r>
            <a:r>
              <a:rPr kumimoji="1" lang="ko-KR" altLang="en-US" dirty="0">
                <a:solidFill>
                  <a:schemeClr val="tx2"/>
                </a:solidFill>
              </a:rPr>
              <a:t>  프로토콜을 사용할 수 있는 게이트웨이 기능을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헤더는 이런 프로토콜 변환도 기록하므로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애플리케이션은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연쇄에서 프로토콜 능력과 변환이 있었는지를 알아볼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CA3199-E056-C044-9335-AE43AA2E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47" y="3577443"/>
            <a:ext cx="5813687" cy="297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54A76-D92C-6C40-9F99-75DD2D8D490A}"/>
              </a:ext>
            </a:extLst>
          </p:cNvPr>
          <p:cNvSpPr txBox="1"/>
          <p:nvPr/>
        </p:nvSpPr>
        <p:spPr>
          <a:xfrm>
            <a:off x="7632471" y="3612925"/>
            <a:ext cx="323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(</a:t>
            </a:r>
            <a:r>
              <a:rPr kumimoji="1" lang="en-US" altLang="ko-Kore-KR" sz="1200" dirty="0">
                <a:solidFill>
                  <a:srgbClr val="FF0000"/>
                </a:solidFill>
              </a:rPr>
              <a:t>Ftp</a:t>
            </a:r>
            <a:r>
              <a:rPr kumimoji="1" lang="ko-Kore-KR" altLang="en-US" sz="1200" dirty="0">
                <a:solidFill>
                  <a:srgbClr val="FF0000"/>
                </a:solidFill>
              </a:rPr>
              <a:t>로</a:t>
            </a:r>
            <a:r>
              <a:rPr kumimoji="1" lang="ko-KR" altLang="en-US" sz="1200" dirty="0">
                <a:solidFill>
                  <a:srgbClr val="FF0000"/>
                </a:solidFill>
              </a:rPr>
              <a:t> 시작되는 부분은 프로토콜이 아닌 </a:t>
            </a:r>
            <a:r>
              <a:rPr kumimoji="1" lang="en-US" altLang="ko-KR" sz="1200" dirty="0">
                <a:solidFill>
                  <a:srgbClr val="FF0000"/>
                </a:solidFill>
              </a:rPr>
              <a:t>URI)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101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Server</a:t>
            </a:r>
            <a:r>
              <a:rPr kumimoji="1" lang="ko-KR" altLang="en-US" b="1" dirty="0">
                <a:solidFill>
                  <a:schemeClr val="tx2"/>
                </a:solidFill>
              </a:rPr>
              <a:t> 헤더와 </a:t>
            </a:r>
            <a:r>
              <a:rPr kumimoji="1" lang="en-US" altLang="ko-KR" b="1" dirty="0">
                <a:solidFill>
                  <a:schemeClr val="tx2"/>
                </a:solidFill>
              </a:rPr>
              <a:t>Via</a:t>
            </a:r>
            <a:r>
              <a:rPr kumimoji="1" lang="ko-KR" altLang="en-US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</a:t>
            </a:r>
            <a:r>
              <a:rPr kumimoji="1" lang="ko-KR" altLang="en-US" dirty="0">
                <a:solidFill>
                  <a:schemeClr val="tx2"/>
                </a:solidFill>
              </a:rPr>
              <a:t> 헤더는 원 서버에서 사용하는 소프트웨어를 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Server: Apache/1.3.14 (Unix) PHP/4.0.4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Server: Netscape-Enterprise/4.1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Server: Microsoft-IIS/5.0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응답 메시지가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통과할 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Server</a:t>
            </a:r>
            <a:r>
              <a:rPr kumimoji="1" lang="ko-KR" altLang="en-US" dirty="0">
                <a:solidFill>
                  <a:schemeClr val="tx2"/>
                </a:solidFill>
              </a:rPr>
              <a:t> 헤더를 수정해서는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722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</a:t>
            </a:r>
            <a:r>
              <a:rPr kumimoji="1" lang="ko-KR" altLang="en-US" b="1" dirty="0">
                <a:solidFill>
                  <a:schemeClr val="tx2"/>
                </a:solidFill>
              </a:rPr>
              <a:t>가 개인정보 보호와 보안에 미치는 영향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서버가 네트워크 방화벽의 일부인 경우 방화벽 내부의 서버 정보를 전달해서는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이런 경우 가명</a:t>
            </a:r>
            <a:r>
              <a:rPr kumimoji="1" lang="en-US" altLang="ko-KR" dirty="0">
                <a:solidFill>
                  <a:schemeClr val="tx2"/>
                </a:solidFill>
              </a:rPr>
              <a:t>(alias)</a:t>
            </a:r>
            <a:r>
              <a:rPr kumimoji="1" lang="ko-KR" altLang="en-US" dirty="0">
                <a:solidFill>
                  <a:schemeClr val="tx2"/>
                </a:solidFill>
              </a:rPr>
              <a:t>을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강력한 보안 요구사항이 있는 경우 수신된 프로토콜이 동일한 경유지 목록을 하나로 합칠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Via: 1.0 foo, 1.1 </a:t>
            </a:r>
            <a:r>
              <a:rPr kumimoji="1" lang="en-US" altLang="ko-KR" sz="1200" b="1" dirty="0" err="1">
                <a:solidFill>
                  <a:schemeClr val="tx2"/>
                </a:solidFill>
              </a:rPr>
              <a:t>devirus.company.com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, 1.1 access-</a:t>
            </a:r>
            <a:r>
              <a:rPr kumimoji="1" lang="en-US" altLang="ko-KR" sz="1200" b="1" dirty="0" err="1">
                <a:solidFill>
                  <a:schemeClr val="tx2"/>
                </a:solidFill>
              </a:rPr>
              <a:t>logger.company.com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-&gt; Via: 1.0 foo, 1.1 concealed-stuff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항목들을 합쳐서는 안되는 경우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여러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경유지들이</a:t>
            </a:r>
            <a:r>
              <a:rPr kumimoji="1" lang="ko-KR" altLang="en-US" sz="1400" dirty="0">
                <a:solidFill>
                  <a:schemeClr val="tx2"/>
                </a:solidFill>
              </a:rPr>
              <a:t> 모두 같은 조직의 통제하에 있고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호스트가 </a:t>
            </a:r>
            <a:r>
              <a:rPr kumimoji="1" lang="ko-KR" altLang="en-US" sz="1400">
                <a:solidFill>
                  <a:schemeClr val="tx2"/>
                </a:solidFill>
              </a:rPr>
              <a:t>이미 가명으로 </a:t>
            </a:r>
            <a:r>
              <a:rPr kumimoji="1" lang="ko-KR" altLang="en-US" sz="1400" dirty="0">
                <a:solidFill>
                  <a:schemeClr val="tx2"/>
                </a:solidFill>
              </a:rPr>
              <a:t>교체되지 않은 경우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수신된 프로토콜 값이 서로 다른 항목들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87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메시지가 전달될 때 헤더 추가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삭제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 형식 변경 등 메시지를 바꿀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따라서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거치면서 메시지 내용이 어떻게 변하는지 관찰할 방법이 필요하다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메서드는 요청 메시지를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연쇄를 따라가면서 어떤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지나고 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요청을 어떻게 수정하는지 관찰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추적할 수 있게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요청이 서버에 도착하면 서버는 전체 요청 메시지를 응답 메시지의 본문에 포함시켜 송신자에게 그대로 돌려보낸다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응답의 </a:t>
            </a:r>
            <a:r>
              <a:rPr kumimoji="1" lang="en-US" altLang="ko-KR" dirty="0">
                <a:solidFill>
                  <a:schemeClr val="tx2"/>
                </a:solidFill>
              </a:rPr>
              <a:t>Content-Type</a:t>
            </a:r>
            <a:r>
              <a:rPr kumimoji="1" lang="ko-KR" altLang="en-US" dirty="0">
                <a:solidFill>
                  <a:schemeClr val="tx2"/>
                </a:solidFill>
              </a:rPr>
              <a:t>은 </a:t>
            </a:r>
            <a:r>
              <a:rPr kumimoji="1" lang="en-US" altLang="ko-KR" dirty="0">
                <a:solidFill>
                  <a:schemeClr val="tx2"/>
                </a:solidFill>
              </a:rPr>
              <a:t>message/http</a:t>
            </a:r>
            <a:r>
              <a:rPr kumimoji="1" lang="ko-KR" altLang="en-US" dirty="0">
                <a:solidFill>
                  <a:schemeClr val="tx2"/>
                </a:solidFill>
              </a:rPr>
              <a:t>이며 상태는 </a:t>
            </a:r>
            <a:r>
              <a:rPr kumimoji="1" lang="en-US" altLang="ko-KR" dirty="0">
                <a:solidFill>
                  <a:schemeClr val="tx2"/>
                </a:solidFill>
              </a:rPr>
              <a:t>200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OK</a:t>
            </a:r>
            <a:r>
              <a:rPr kumimoji="1" lang="ko-KR" altLang="en-US" dirty="0">
                <a:solidFill>
                  <a:schemeClr val="tx2"/>
                </a:solidFill>
              </a:rPr>
              <a:t>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7DDB487-C0AD-5640-B7A7-4EA2601E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4" y="3129383"/>
            <a:ext cx="4933569" cy="34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856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Max-Forwards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메시지는 몇 개의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거치는 상관 없으나 전달되는 메시지가 무한 루프에 빠지지 않는지 테스트를 위해 또는 연쇄 중간의 특정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서버들의 효과를 체크하기 위해 </a:t>
            </a:r>
            <a:r>
              <a:rPr kumimoji="1" lang="en-US" altLang="ko-KR" dirty="0">
                <a:solidFill>
                  <a:schemeClr val="tx2"/>
                </a:solidFill>
              </a:rPr>
              <a:t>Max-Forwards</a:t>
            </a:r>
            <a:r>
              <a:rPr kumimoji="1" lang="ko-KR" altLang="en-US" dirty="0">
                <a:solidFill>
                  <a:schemeClr val="tx2"/>
                </a:solidFill>
              </a:rPr>
              <a:t> 헤더를 사용해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개수를 제한하기도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이 값이 </a:t>
            </a:r>
            <a:r>
              <a:rPr kumimoji="1" lang="en-US" altLang="ko-KR" dirty="0">
                <a:solidFill>
                  <a:schemeClr val="tx2"/>
                </a:solidFill>
              </a:rPr>
              <a:t>0</a:t>
            </a:r>
            <a:r>
              <a:rPr kumimoji="1" lang="ko-KR" altLang="en-US" dirty="0">
                <a:solidFill>
                  <a:schemeClr val="tx2"/>
                </a:solidFill>
              </a:rPr>
              <a:t>일 경우 수신자는 원 서버가 아니더라도 더이상 </a:t>
            </a:r>
            <a:r>
              <a:rPr kumimoji="1" lang="en-US" altLang="ko-KR" dirty="0">
                <a:solidFill>
                  <a:schemeClr val="tx2"/>
                </a:solidFill>
              </a:rPr>
              <a:t>TRACE </a:t>
            </a:r>
            <a:r>
              <a:rPr kumimoji="1" lang="ko-KR" altLang="en-US" dirty="0">
                <a:solidFill>
                  <a:schemeClr val="tx2"/>
                </a:solidFill>
              </a:rPr>
              <a:t>메시지를 전달하지 말고 클라이언트에 응답해야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이 값이 </a:t>
            </a:r>
            <a:r>
              <a:rPr kumimoji="1" lang="en-US" altLang="ko-KR" dirty="0">
                <a:solidFill>
                  <a:schemeClr val="tx2"/>
                </a:solidFill>
              </a:rPr>
              <a:t>1</a:t>
            </a:r>
            <a:r>
              <a:rPr kumimoji="1" lang="ko-KR" altLang="en-US" dirty="0">
                <a:solidFill>
                  <a:schemeClr val="tx2"/>
                </a:solidFill>
              </a:rPr>
              <a:t> 이상이면 전달될 메시의 </a:t>
            </a:r>
            <a:r>
              <a:rPr kumimoji="1" lang="en-US" altLang="ko-KR" dirty="0">
                <a:solidFill>
                  <a:schemeClr val="tx2"/>
                </a:solidFill>
              </a:rPr>
              <a:t>Max-Forwards</a:t>
            </a:r>
            <a:r>
              <a:rPr kumimoji="1" lang="ko-KR" altLang="en-US" dirty="0">
                <a:solidFill>
                  <a:schemeClr val="tx2"/>
                </a:solidFill>
              </a:rPr>
              <a:t> 필드는 반드시 </a:t>
            </a:r>
            <a:r>
              <a:rPr kumimoji="1" lang="en-US" altLang="ko-KR" dirty="0">
                <a:solidFill>
                  <a:schemeClr val="tx2"/>
                </a:solidFill>
              </a:rPr>
              <a:t>1</a:t>
            </a:r>
            <a:r>
              <a:rPr kumimoji="1" lang="ko-KR" altLang="en-US" dirty="0">
                <a:solidFill>
                  <a:schemeClr val="tx2"/>
                </a:solidFill>
              </a:rPr>
              <a:t> 감소된 값으로 갱신되어야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모든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dirty="0">
                <a:solidFill>
                  <a:schemeClr val="tx2"/>
                </a:solidFill>
              </a:rPr>
              <a:t>Max-Forwards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지원해야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25F4B-D4A1-AD4A-A396-9C934536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9" y="2474291"/>
            <a:ext cx="5131587" cy="36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7735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인증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85000" lnSpcReduction="10000"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접근 제어 장치로 제공될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인증 메커니즘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제한된 컨텐츠에 대한 요청이 도착하면 </a:t>
            </a:r>
            <a:r>
              <a:rPr kumimoji="1" lang="en-US" altLang="ko-KR" dirty="0">
                <a:solidFill>
                  <a:schemeClr val="tx2"/>
                </a:solidFill>
              </a:rPr>
              <a:t>407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Proxy Authorization Required</a:t>
            </a:r>
            <a:r>
              <a:rPr kumimoji="1" lang="ko-KR" altLang="en-US" dirty="0">
                <a:solidFill>
                  <a:schemeClr val="tx2"/>
                </a:solidFill>
              </a:rPr>
              <a:t> 상태 코드와 함께 자격 증명 방법을 기술한 </a:t>
            </a:r>
            <a:r>
              <a:rPr kumimoji="1" lang="en-US" altLang="ko-KR" dirty="0">
                <a:solidFill>
                  <a:schemeClr val="tx2"/>
                </a:solidFill>
              </a:rPr>
              <a:t>Proxy-Authenticate</a:t>
            </a:r>
            <a:r>
              <a:rPr kumimoji="1" lang="ko-KR" altLang="en-US" dirty="0">
                <a:solidFill>
                  <a:schemeClr val="tx2"/>
                </a:solidFill>
              </a:rPr>
              <a:t> 헤더를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dirty="0">
                <a:solidFill>
                  <a:schemeClr val="tx2"/>
                </a:solidFill>
              </a:rPr>
              <a:t>407</a:t>
            </a:r>
            <a:r>
              <a:rPr kumimoji="1" lang="ko-KR" altLang="en-US" dirty="0">
                <a:solidFill>
                  <a:schemeClr val="tx2"/>
                </a:solidFill>
              </a:rPr>
              <a:t> 상태 코드를 받으면 요구되는 자격을 수집한다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자격을 획득하면  클라이언트는 요구되는 자격을 </a:t>
            </a:r>
            <a:r>
              <a:rPr kumimoji="1" lang="en-US" altLang="ko-KR" dirty="0">
                <a:solidFill>
                  <a:schemeClr val="tx2"/>
                </a:solidFill>
              </a:rPr>
              <a:t>Proxy-Authorization</a:t>
            </a:r>
            <a:r>
              <a:rPr kumimoji="1" lang="ko-KR" altLang="en-US" dirty="0">
                <a:solidFill>
                  <a:schemeClr val="tx2"/>
                </a:solidFill>
              </a:rPr>
              <a:t> 헤더 필드에 담아 요청을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자격이 유효하다면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원 요청을 통과시킨다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유효하지 않다면 다시 </a:t>
            </a:r>
            <a:r>
              <a:rPr kumimoji="1" lang="en-US" altLang="ko-KR" dirty="0">
                <a:solidFill>
                  <a:schemeClr val="tx2"/>
                </a:solidFill>
              </a:rPr>
              <a:t>407</a:t>
            </a:r>
            <a:r>
              <a:rPr kumimoji="1" lang="ko-KR" altLang="en-US" dirty="0">
                <a:solidFill>
                  <a:schemeClr val="tx2"/>
                </a:solidFill>
              </a:rPr>
              <a:t> 응답을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2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2400" dirty="0">
                <a:solidFill>
                  <a:schemeClr val="tx2"/>
                </a:solidFill>
              </a:rPr>
              <a:t> 인증은 참여하는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2400" dirty="0">
                <a:solidFill>
                  <a:schemeClr val="tx2"/>
                </a:solidFill>
              </a:rPr>
              <a:t> 연쇄 상에 여럿 있으면 잘 작동하지 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818167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인증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CD5031-CFFF-C045-B0B8-256B4776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316" y="1613237"/>
            <a:ext cx="5511796" cy="5095144"/>
          </a:xfrm>
        </p:spPr>
      </p:pic>
    </p:spTree>
    <p:extLst>
      <p:ext uri="{BB962C8B-B14F-4D97-AF65-F5344CB8AC3E}">
        <p14:creationId xmlns:p14="http://schemas.microsoft.com/office/powerpoint/2010/main" val="354620068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상호운용성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클라이언트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프로토콜 버전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기능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버그 등이 </a:t>
            </a:r>
            <a:r>
              <a:rPr kumimoji="1" lang="ko-KR" altLang="en-US" dirty="0" err="1">
                <a:solidFill>
                  <a:schemeClr val="tx2"/>
                </a:solidFill>
              </a:rPr>
              <a:t>제각각이다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이런 상황에서 클라이언트와 서버 사이를 중개해야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99948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6.8.1</a:t>
            </a:r>
            <a:r>
              <a:rPr kumimoji="1" lang="ko-KR" altLang="en-US" dirty="0">
                <a:solidFill>
                  <a:schemeClr val="tx2"/>
                </a:solidFill>
              </a:rPr>
              <a:t> 지원하지 않는 헤더와 메서드 다루기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이해할 수 없는 헤더는 반드시 그대로 전달해야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같은 이름의 헤더 필드가 여럿일 경우 그 순서도 지켜야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이해할 수 없는 메서드 역시 그 메시지를 그대로 전달해야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591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.8.1Proxy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보안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 통합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성능 최적화를 위한 중요한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구성용소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요청을 받아 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대체로 요청을 수정하여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보안을 위해 사용됨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필터링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DBA84-DFDD-474A-83A3-25130EE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60" y="3702587"/>
            <a:ext cx="770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478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OPTIONS:</a:t>
            </a:r>
            <a:r>
              <a:rPr kumimoji="1" lang="ko-KR" altLang="en-US" dirty="0">
                <a:solidFill>
                  <a:schemeClr val="tx2"/>
                </a:solidFill>
              </a:rPr>
              <a:t> 어떤 기능을 지원하는지 알아보기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OPTIONS </a:t>
            </a:r>
            <a:r>
              <a:rPr kumimoji="1" lang="ko-KR" altLang="en-US" dirty="0">
                <a:solidFill>
                  <a:schemeClr val="tx2"/>
                </a:solidFill>
              </a:rPr>
              <a:t>메서드는 서버나 웹 서버의 특정 리소스가 어던 기능을 지원하는지 클라이언트나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알 수 있게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OPTIONS</a:t>
            </a:r>
            <a:r>
              <a:rPr kumimoji="1" lang="ko-KR" altLang="en-US" dirty="0">
                <a:solidFill>
                  <a:schemeClr val="tx2"/>
                </a:solidFill>
              </a:rPr>
              <a:t> 요청의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</a:t>
            </a:r>
            <a:r>
              <a:rPr kumimoji="1" lang="en-US" altLang="ko-KR" dirty="0">
                <a:solidFill>
                  <a:schemeClr val="tx2"/>
                </a:solidFill>
              </a:rPr>
              <a:t>*</a:t>
            </a:r>
            <a:r>
              <a:rPr kumimoji="1" lang="ko-KR" altLang="en-US" dirty="0">
                <a:solidFill>
                  <a:schemeClr val="tx2"/>
                </a:solidFill>
              </a:rPr>
              <a:t>로 시작되면 서버 전체의 능력에 대해 묻는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OPTOINS * HTTP/1.1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실제 리소스라면 그 리소스에 대한 가능한 기능을 묻는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OPTIONS </a:t>
            </a:r>
            <a:r>
              <a:rPr kumimoji="1" lang="en-US" altLang="ko-KR" sz="1400" b="1" dirty="0">
                <a:solidFill>
                  <a:schemeClr val="tx2"/>
                </a:solidFill>
                <a:hlinkClick r:id="rId2"/>
              </a:rPr>
              <a:t>http://www.joes-hardware.com/index.html HTTP/1.1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static HTML file wouldn’t accept a POST method.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요청이 성공하면 서버에서 지원하거나 지정한 리소스에 대해 가능한 선택적 기능들을 서술하는 여러 헤더 필드를 포함한 </a:t>
            </a:r>
            <a:r>
              <a:rPr kumimoji="1" lang="en-US" altLang="ko-KR" dirty="0">
                <a:solidFill>
                  <a:schemeClr val="tx2"/>
                </a:solidFill>
              </a:rPr>
              <a:t>200 OK</a:t>
            </a:r>
            <a:r>
              <a:rPr kumimoji="1" lang="ko-KR" altLang="en-US" dirty="0">
                <a:solidFill>
                  <a:schemeClr val="tx2"/>
                </a:solidFill>
              </a:rPr>
              <a:t> 응답을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하지만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에서 명시한 헤더는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하나 뿐이다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23BFB4-E310-E64F-B3E9-E52AC13A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9" y="3994336"/>
            <a:ext cx="4963914" cy="16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4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Allow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헤더는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의해 식별되는 자원에 대해 지원되는 메서드나 서버가 지원하는 모든 메서드를 열거한다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Allow: GET, HEAD, PUT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새 리소스가 지원했으면 하는 메서드를 추천하기 위해 요청 헤더에 사용될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에 대해 서버가 모두 지원해야 할 의무는 없으며 응답에는 반드시 실제 지원하는 메서드 목록을 열거한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헤더를 포함시켜야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프락시에서</a:t>
            </a:r>
            <a:r>
              <a:rPr kumimoji="1" lang="ko-KR" altLang="en-US" dirty="0">
                <a:solidFill>
                  <a:schemeClr val="tx2"/>
                </a:solidFill>
              </a:rPr>
              <a:t> 수정하면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86295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6.9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sz="2400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http://search.ietf.org/rfc/rfc3040.txt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4"/>
              </a:rPr>
              <a:t>http://search.ietf.org/rfc/rfc3143.txt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1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Cache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자주 찾는 문서의 사본을 저장하는 특별한 종류의 </a:t>
            </a:r>
            <a:r>
              <a:rPr kumimoji="1" lang="en-US" altLang="ko-KR" sz="1400" dirty="0">
                <a:solidFill>
                  <a:schemeClr val="tx2"/>
                </a:solidFill>
              </a:rPr>
              <a:t>proxy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빠르게 문서를 다운받을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캐시를 효율적으로 관리하고 최신 버전으로 유지하면서 동시에 프라이버시도 보호할 수 있는 기능이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B0E351-36B2-0848-9C73-A947B30E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092" y="3263791"/>
            <a:ext cx="7547991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Gateway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다른 서버들의 중개자로 동작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트래픽을 다른 프로토콜로 변환하기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자신이 게이트웨이와 통신하고 있음을 모름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30F1FB8E-BE04-334B-B77A-2E7D492B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73" y="3353943"/>
            <a:ext cx="7470973" cy="1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Tunnel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두 커넥션 사이에서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raw</a:t>
            </a:r>
            <a:r>
              <a:rPr kumimoji="1" lang="ko-KR" altLang="en-US" sz="1400" dirty="0">
                <a:solidFill>
                  <a:schemeClr val="tx2"/>
                </a:solidFill>
              </a:rPr>
              <a:t> 데이터를 그대로 전달해주는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애플리케이션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데이터를 하나 이상의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통해 그대로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전송해주기</a:t>
            </a:r>
            <a:r>
              <a:rPr kumimoji="1" lang="ko-KR" altLang="en-US" sz="1400" dirty="0">
                <a:solidFill>
                  <a:schemeClr val="tx2"/>
                </a:solidFill>
              </a:rPr>
              <a:t>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예로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사용하는 사내 방화벽을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전송하여 통과시키는 것이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1C7A4-63EB-CD4C-9B6F-D931BE5A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2" y="1915484"/>
            <a:ext cx="5029829" cy="37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Agent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사용자를 위해 요청을 만들어주는 클라이언트 프로그램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에이전트는 웹 브라우저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스파이더나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웹로봇도</a:t>
            </a:r>
            <a:r>
              <a:rPr kumimoji="1" lang="ko-KR" altLang="en-US" sz="1400" dirty="0">
                <a:solidFill>
                  <a:schemeClr val="tx2"/>
                </a:solidFill>
              </a:rPr>
              <a:t> 에이전트이다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5FD96-1E8A-7841-8345-B0378794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1" y="1859264"/>
            <a:ext cx="2775019" cy="41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.9</a:t>
            </a:r>
            <a:r>
              <a:rPr kumimoji="1" lang="ko-KR" altLang="en-US" dirty="0">
                <a:solidFill>
                  <a:schemeClr val="tx2"/>
                </a:solidFill>
              </a:rPr>
              <a:t> 시작의 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멀티미디어 전송 프로토콜로서의 역할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원격 서버에 있는 멀티미디어 리소스에 이름을 붙이는가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0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/>
              <a:t>1</a:t>
            </a:r>
            <a:r>
              <a:rPr kumimoji="1" lang="ko-KR" altLang="en-US" sz="5400"/>
              <a:t>장</a:t>
            </a:r>
            <a:r>
              <a:rPr kumimoji="1" lang="en-US" altLang="ko-KR" sz="5400"/>
              <a:t>. HTTP </a:t>
            </a:r>
            <a:r>
              <a:rPr kumimoji="1" lang="ko-KR" altLang="en-US" sz="5400"/>
              <a:t>개관</a:t>
            </a:r>
            <a:endParaRPr kumimoji="1" lang="en-US" altLang="en-US" sz="5400"/>
          </a:p>
        </p:txBody>
      </p:sp>
    </p:spTree>
    <p:extLst>
      <p:ext uri="{BB962C8B-B14F-4D97-AF65-F5344CB8AC3E}">
        <p14:creationId xmlns:p14="http://schemas.microsoft.com/office/powerpoint/2010/main" val="250355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3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프로토콜에 대한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 Pocket Reference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도서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사이트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http://www.ietf.org/rfc/rfc2616.txt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현재 버전에 대한 공식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http://www.ietf.org/rfc/rfc1945.txt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서술한 정보성 </a:t>
            </a:r>
            <a:r>
              <a:rPr kumimoji="1" lang="en-US" altLang="ko-KR" sz="1400" dirty="0">
                <a:solidFill>
                  <a:schemeClr val="tx2"/>
                </a:solidFill>
              </a:rPr>
              <a:t>RFC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http://www.w3.org/Protocols/HTTP/AsImplemented.html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HTTP/0.9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설명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0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.10.2</a:t>
            </a:r>
            <a:r>
              <a:rPr kumimoji="1" lang="ko-KR" altLang="en-US" dirty="0">
                <a:solidFill>
                  <a:schemeClr val="tx2"/>
                </a:solidFill>
              </a:rPr>
              <a:t> 역사적 시각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http://www.w3.org/Protocols/WhyHTTP.html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본래 목적 중 일부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http://www.w3.org/Protocols/History.html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www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초기 목표와 탄생에 대한 내용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http://www.w3.org/Protocols/DesignIssues/Architecture.html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비롯한 관련 웹 기술에 영향을 미친 설계 원리와 </a:t>
            </a:r>
            <a:r>
              <a:rPr kumimoji="1" lang="en-US" altLang="ko-KR" sz="1400" dirty="0">
                <a:solidFill>
                  <a:schemeClr val="tx2"/>
                </a:solidFill>
              </a:rPr>
              <a:t>www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폭넓은 내용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48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.10.3</a:t>
            </a:r>
            <a:r>
              <a:rPr kumimoji="1" lang="ko-KR" altLang="en-US" dirty="0">
                <a:solidFill>
                  <a:schemeClr val="tx2"/>
                </a:solidFill>
              </a:rPr>
              <a:t> 기타 월드 </a:t>
            </a:r>
            <a:r>
              <a:rPr kumimoji="1" lang="ko-KR" altLang="en-US" dirty="0" err="1">
                <a:solidFill>
                  <a:schemeClr val="tx2"/>
                </a:solidFill>
              </a:rPr>
              <a:t>와이드</a:t>
            </a:r>
            <a:r>
              <a:rPr kumimoji="1" lang="ko-KR" altLang="en-US" dirty="0">
                <a:solidFill>
                  <a:schemeClr val="tx2"/>
                </a:solidFill>
              </a:rPr>
              <a:t> 웹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W3C</a:t>
            </a:r>
            <a:r>
              <a:rPr kumimoji="1" lang="ko-KR" altLang="en-US" sz="1400" dirty="0">
                <a:solidFill>
                  <a:schemeClr val="tx2"/>
                </a:solidFill>
              </a:rPr>
              <a:t>는 웹을 기술적으로 주도하는 팀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웹 기술에 대한 자세한 문서와 입문 자료의 보고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http://www.ietf.org/rfc/rfc2396.txt 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URI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자세한 참고서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http://www.ietf.org/rfc/rfc2141.txt </a:t>
            </a:r>
            <a:r>
              <a:rPr kumimoji="1" lang="en-US" altLang="ko-KR" sz="1400" dirty="0">
                <a:solidFill>
                  <a:schemeClr val="tx2"/>
                </a:solidFill>
              </a:rPr>
              <a:t>: URN</a:t>
            </a:r>
            <a:r>
              <a:rPr kumimoji="1" lang="ko-KR" altLang="en-US" sz="1400" dirty="0">
                <a:solidFill>
                  <a:schemeClr val="tx2"/>
                </a:solidFill>
              </a:rPr>
              <a:t> 문법을 묘사한 </a:t>
            </a:r>
            <a:r>
              <a:rPr kumimoji="1" lang="en-US" altLang="ko-KR" sz="1400" dirty="0">
                <a:solidFill>
                  <a:schemeClr val="tx2"/>
                </a:solidFill>
              </a:rPr>
              <a:t>1997</a:t>
            </a:r>
            <a:r>
              <a:rPr kumimoji="1" lang="ko-KR" altLang="en-US" sz="1400" dirty="0">
                <a:solidFill>
                  <a:schemeClr val="tx2"/>
                </a:solidFill>
              </a:rPr>
              <a:t>년의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http://www.ietf.org/rfc/rfc2046.txt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멀티미디어 콘텐츠 관리를 위한 다목적 인터넷 메일 확장 표준의 다섯 인터넷 명세 중 두 번째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http://www.wrec.org/Drafts/draft-ietf-wrec-taxonomy-06.txt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웹 구성요소에 대한 표준 용어집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1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URL</a:t>
            </a:r>
            <a:r>
              <a:rPr kumimoji="1" lang="ko-KR" altLang="en-US" sz="5400" dirty="0"/>
              <a:t>과 리소스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7453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은 인터넷의 리소스를 가리키는 표준 이름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여러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컴포넌트가 어떤 의미를 가지며 무엇을 수행하는지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웹 클라이언트가 지원하는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과 확장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같은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인코딩과</a:t>
            </a:r>
            <a:r>
              <a:rPr kumimoji="1" lang="ko-KR" altLang="en-US" dirty="0">
                <a:solidFill>
                  <a:schemeClr val="tx2"/>
                </a:solidFill>
              </a:rPr>
              <a:t> 문자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인터넷 정보 시스템에 적용되는 공통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기존 이름은 유지하면서 객체들을 다른 장소로 옮기는 것을 가능하게 해주는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r>
              <a:rPr kumimoji="1" lang="ko-KR" altLang="en-US" dirty="0">
                <a:solidFill>
                  <a:schemeClr val="tx2"/>
                </a:solidFill>
              </a:rPr>
              <a:t>을 포함한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미래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81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브라우저가 정보를 찾는데 필요한 리소스의 위치를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통해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및 다른 프로토콜을 통해 리소스에 접근할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URI</a:t>
            </a:r>
            <a:r>
              <a:rPr kumimoji="1" lang="ko-KR" altLang="en-US" sz="1800" dirty="0">
                <a:solidFill>
                  <a:schemeClr val="tx2"/>
                </a:solidFill>
              </a:rPr>
              <a:t>의 부분집합이다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스크린샷, 주차장, 전자이(가) 표시된 사진&#10;&#10;자동 생성된 설명">
            <a:extLst>
              <a:ext uri="{FF2B5EF4-FFF2-40B4-BE49-F238E27FC236}">
                <a16:creationId xmlns:a16="http://schemas.microsoft.com/office/drawing/2014/main" id="{B3C62626-FCCA-4B4D-B952-1634C186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6977" y="3372686"/>
            <a:ext cx="1866623" cy="1237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0E8F1-5024-3241-B7F4-12A4161D6D59}"/>
              </a:ext>
            </a:extLst>
          </p:cNvPr>
          <p:cNvSpPr txBox="1"/>
          <p:nvPr/>
        </p:nvSpPr>
        <p:spPr>
          <a:xfrm>
            <a:off x="926977" y="4794850"/>
            <a:ext cx="1866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900" dirty="0"/>
              <a:t>웹페이지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74992-F89F-C04D-B436-F09F6308C8EF}"/>
              </a:ext>
            </a:extLst>
          </p:cNvPr>
          <p:cNvSpPr txBox="1"/>
          <p:nvPr/>
        </p:nvSpPr>
        <p:spPr>
          <a:xfrm>
            <a:off x="3034658" y="3377286"/>
            <a:ext cx="764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2400" dirty="0" err="1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2400" dirty="0">
                <a:solidFill>
                  <a:srgbClr val="0070C0"/>
                </a:solidFill>
              </a:rPr>
              <a:t>/seasonal/index-</a:t>
            </a:r>
            <a:r>
              <a:rPr kumimoji="1" lang="en-US" altLang="ko-KR" sz="2400" dirty="0" err="1">
                <a:solidFill>
                  <a:srgbClr val="0070C0"/>
                </a:solidFill>
              </a:rPr>
              <a:t>fall.html</a:t>
            </a:r>
            <a:endParaRPr kumimoji="1" lang="ko-Kore-KR" altLang="en-US" sz="2400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1883296-C9E2-A740-AC0F-59B43C9ED3F4}"/>
              </a:ext>
            </a:extLst>
          </p:cNvPr>
          <p:cNvCxnSpPr>
            <a:cxnSpLocks/>
          </p:cNvCxnSpPr>
          <p:nvPr/>
        </p:nvCxnSpPr>
        <p:spPr>
          <a:xfrm>
            <a:off x="3034658" y="3838951"/>
            <a:ext cx="894791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41719A6A-FEA0-1542-B670-EE4AFC7DFE21}"/>
              </a:ext>
            </a:extLst>
          </p:cNvPr>
          <p:cNvCxnSpPr>
            <a:cxnSpLocks/>
          </p:cNvCxnSpPr>
          <p:nvPr/>
        </p:nvCxnSpPr>
        <p:spPr>
          <a:xfrm>
            <a:off x="3929449" y="3838951"/>
            <a:ext cx="32653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EBDCA89-F858-7F46-9D68-42681E76961C}"/>
              </a:ext>
            </a:extLst>
          </p:cNvPr>
          <p:cNvCxnSpPr>
            <a:cxnSpLocks/>
          </p:cNvCxnSpPr>
          <p:nvPr/>
        </p:nvCxnSpPr>
        <p:spPr>
          <a:xfrm>
            <a:off x="7194808" y="3838951"/>
            <a:ext cx="3483289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A96468-3242-BB4C-9194-85E53F6C8E57}"/>
              </a:ext>
            </a:extLst>
          </p:cNvPr>
          <p:cNvSpPr txBox="1"/>
          <p:nvPr/>
        </p:nvSpPr>
        <p:spPr>
          <a:xfrm>
            <a:off x="2793600" y="388835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00B050"/>
                </a:solidFill>
              </a:rPr>
              <a:t>스킴</a:t>
            </a:r>
            <a:r>
              <a:rPr kumimoji="1" lang="en-US" altLang="ko-KR" dirty="0">
                <a:solidFill>
                  <a:srgbClr val="00B050"/>
                </a:solidFill>
              </a:rPr>
              <a:t>(</a:t>
            </a:r>
            <a:r>
              <a:rPr kumimoji="1" lang="ko-KR" altLang="en-US" dirty="0">
                <a:solidFill>
                  <a:srgbClr val="00B050"/>
                </a:solidFill>
              </a:rPr>
              <a:t>어떻게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  <a:endParaRPr kumimoji="1" lang="ko-Kore-KR" altLang="en-US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836A10-0A99-244C-B9A3-B82A25E53222}"/>
              </a:ext>
            </a:extLst>
          </p:cNvPr>
          <p:cNvSpPr txBox="1"/>
          <p:nvPr/>
        </p:nvSpPr>
        <p:spPr>
          <a:xfrm>
            <a:off x="4823785" y="389404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8C17"/>
                </a:solidFill>
              </a:rPr>
              <a:t>호스트</a:t>
            </a:r>
            <a:r>
              <a:rPr kumimoji="1" lang="en-US" altLang="ko-KR" dirty="0">
                <a:solidFill>
                  <a:srgbClr val="FF8C17"/>
                </a:solidFill>
              </a:rPr>
              <a:t>(</a:t>
            </a:r>
            <a:r>
              <a:rPr kumimoji="1" lang="ko-KR" altLang="en-US" dirty="0">
                <a:solidFill>
                  <a:srgbClr val="FF8C17"/>
                </a:solidFill>
              </a:rPr>
              <a:t>어디에</a:t>
            </a:r>
            <a:r>
              <a:rPr kumimoji="1" lang="en-US" altLang="ko-KR" dirty="0">
                <a:solidFill>
                  <a:srgbClr val="FF8C17"/>
                </a:solidFill>
              </a:rPr>
              <a:t>)</a:t>
            </a:r>
            <a:endParaRPr kumimoji="1" lang="ko-Kore-KR" altLang="en-US" dirty="0">
              <a:solidFill>
                <a:srgbClr val="FF8C17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5EBE9C-364F-AE45-8A70-F03747842490}"/>
              </a:ext>
            </a:extLst>
          </p:cNvPr>
          <p:cNvSpPr txBox="1"/>
          <p:nvPr/>
        </p:nvSpPr>
        <p:spPr>
          <a:xfrm>
            <a:off x="8188032" y="3897585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경로</a:t>
            </a:r>
            <a:r>
              <a:rPr kumimoji="1" lang="en-US" altLang="ko-KR" dirty="0">
                <a:solidFill>
                  <a:srgbClr val="0070C0"/>
                </a:solidFill>
              </a:rPr>
              <a:t>(</a:t>
            </a:r>
            <a:r>
              <a:rPr kumimoji="1" lang="ko-KR" altLang="en-US" dirty="0">
                <a:solidFill>
                  <a:srgbClr val="0070C0"/>
                </a:solidFill>
              </a:rPr>
              <a:t>무엇을</a:t>
            </a:r>
            <a:r>
              <a:rPr kumimoji="1" lang="en-US" altLang="ko-KR" dirty="0">
                <a:solidFill>
                  <a:srgbClr val="0070C0"/>
                </a:solidFill>
              </a:rPr>
              <a:t>)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52" name="왼쪽 화살표[L] 51">
            <a:extLst>
              <a:ext uri="{FF2B5EF4-FFF2-40B4-BE49-F238E27FC236}">
                <a16:creationId xmlns:a16="http://schemas.microsoft.com/office/drawing/2014/main" id="{80B3D019-7878-C844-93BA-18C2EECADFA9}"/>
              </a:ext>
            </a:extLst>
          </p:cNvPr>
          <p:cNvSpPr/>
          <p:nvPr/>
        </p:nvSpPr>
        <p:spPr>
          <a:xfrm>
            <a:off x="3663404" y="4942110"/>
            <a:ext cx="4723357" cy="1147586"/>
          </a:xfrm>
          <a:prstGeom prst="lef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3000">
                <a:schemeClr val="accent1">
                  <a:lumMod val="45000"/>
                  <a:lumOff val="5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C5D7537-C0BB-E54C-99FE-9F7F8D06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9085" y="5008317"/>
            <a:ext cx="1336968" cy="13369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87E37FE-02D2-8845-83B8-44DBABEFE396}"/>
              </a:ext>
            </a:extLst>
          </p:cNvPr>
          <p:cNvSpPr txBox="1"/>
          <p:nvPr/>
        </p:nvSpPr>
        <p:spPr>
          <a:xfrm>
            <a:off x="2089085" y="6425294"/>
            <a:ext cx="1336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클라이언트</a:t>
            </a:r>
            <a:endParaRPr lang="ko-Kore-KR" altLang="en-US" sz="900" dirty="0"/>
          </a:p>
        </p:txBody>
      </p: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1D82B109-E906-5144-ACFB-88C4AEC3B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26282" y="4697991"/>
            <a:ext cx="1150424" cy="172923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5043FF5-B117-4341-9A7E-4370C4939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46493" y="4702609"/>
            <a:ext cx="1563216" cy="156321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87AF019-679B-E94B-BD66-C742AA4986FF}"/>
              </a:ext>
            </a:extLst>
          </p:cNvPr>
          <p:cNvSpPr txBox="1"/>
          <p:nvPr/>
        </p:nvSpPr>
        <p:spPr>
          <a:xfrm>
            <a:off x="8816715" y="6287056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디스크</a:t>
            </a:r>
            <a:endParaRPr lang="ko-Kore-KR" altLang="en-US" sz="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506B0-866D-BD4E-9949-167B7B49B980}"/>
              </a:ext>
            </a:extLst>
          </p:cNvPr>
          <p:cNvSpPr txBox="1"/>
          <p:nvPr/>
        </p:nvSpPr>
        <p:spPr>
          <a:xfrm>
            <a:off x="5507167" y="6462215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서버</a:t>
            </a:r>
            <a:endParaRPr lang="ko-Kore-KR" altLang="en-US" sz="9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ED96F0-8F7D-E245-9306-AD0869787261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 flipH="1">
            <a:off x="2757569" y="4257684"/>
            <a:ext cx="774374" cy="75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65EEF99-FBEA-CE4E-996E-F1FF778E7B17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>
          <a:xfrm>
            <a:off x="5677545" y="4263376"/>
            <a:ext cx="123949" cy="43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B3A9BAF-96FE-DC47-8C1A-B2E0F71A25C3}"/>
              </a:ext>
            </a:extLst>
          </p:cNvPr>
          <p:cNvCxnSpPr>
            <a:cxnSpLocks/>
            <a:stCxn id="51" idx="2"/>
            <a:endCxn id="62" idx="0"/>
          </p:cNvCxnSpPr>
          <p:nvPr/>
        </p:nvCxnSpPr>
        <p:spPr>
          <a:xfrm>
            <a:off x="8926375" y="4266917"/>
            <a:ext cx="201726" cy="43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[U] 74">
            <a:extLst>
              <a:ext uri="{FF2B5EF4-FFF2-40B4-BE49-F238E27FC236}">
                <a16:creationId xmlns:a16="http://schemas.microsoft.com/office/drawing/2014/main" id="{8C612703-12EC-DA41-9173-78BAAA7481EC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1599095" y="5014713"/>
            <a:ext cx="489991" cy="662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11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외에 다른 프로토콜도 사용할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mailto:president@whitehouse.gov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이메일 주소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ftp://ftp.lots-o-books.com/pub/complete-price-list.xls</a:t>
            </a:r>
            <a:r>
              <a:rPr kumimoji="1" lang="en-US" altLang="ko-KR" sz="1400" dirty="0">
                <a:solidFill>
                  <a:schemeClr val="tx2"/>
                </a:solidFill>
              </a:rPr>
              <a:t> : FTP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상의 파일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 err="1">
                <a:solidFill>
                  <a:schemeClr val="tx2"/>
                </a:solidFill>
              </a:rPr>
              <a:t>rtsp</a:t>
            </a:r>
            <a:r>
              <a:rPr kumimoji="1" lang="en-US" altLang="ko-KR" sz="1400" dirty="0">
                <a:solidFill>
                  <a:schemeClr val="tx2"/>
                </a:solidFill>
              </a:rPr>
              <a:t>://www.joes-hardware.com:554/interview/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cto_video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스트리밍을 제공하기 위한 비디오 서버 상의 영화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리소스를 일관된 방식으로 지정할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98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이 있기 전 암흑의 시대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서버상의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접근하는 절차가 복잡했다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프로토콜마다 별도의 프로그램을 사용해야 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사용하여 정보에 쉽게 접근할 수 있게 되었다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35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스킴에</a:t>
            </a:r>
            <a:r>
              <a:rPr kumimoji="1" lang="ko-KR" altLang="en-US" sz="1800" dirty="0">
                <a:solidFill>
                  <a:schemeClr val="tx2"/>
                </a:solidFill>
              </a:rPr>
              <a:t> 따라 달라진다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하지만 전혀 다른 문법은 아니며 서로 매우 유사하다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일반적으로 </a:t>
            </a:r>
            <a:r>
              <a:rPr kumimoji="1" lang="en-US" altLang="ko-KR" sz="1800" dirty="0">
                <a:solidFill>
                  <a:schemeClr val="tx2"/>
                </a:solidFill>
              </a:rPr>
              <a:t>9</a:t>
            </a:r>
            <a:r>
              <a:rPr kumimoji="1" lang="ko-KR" altLang="en-US" sz="1800" dirty="0">
                <a:solidFill>
                  <a:schemeClr val="tx2"/>
                </a:solidFill>
              </a:rPr>
              <a:t>개 부분으로 나뉜다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핵심은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호스트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경로</a:t>
            </a:r>
            <a:r>
              <a:rPr kumimoji="1" lang="en-US" altLang="ko-KR" sz="1800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97FA3C1-F2BE-ED47-9F43-7909CC9B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60014"/>
              </p:ext>
            </p:extLst>
          </p:nvPr>
        </p:nvGraphicFramePr>
        <p:xfrm>
          <a:off x="793960" y="2888599"/>
          <a:ext cx="107323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585">
                  <a:extLst>
                    <a:ext uri="{9D8B030D-6E8A-4147-A177-3AD203B41FA5}">
                      <a16:colId xmlns:a16="http://schemas.microsoft.com/office/drawing/2014/main" val="2161844354"/>
                    </a:ext>
                  </a:extLst>
                </a:gridCol>
                <a:gridCol w="7784448">
                  <a:extLst>
                    <a:ext uri="{9D8B030D-6E8A-4147-A177-3AD203B41FA5}">
                      <a16:colId xmlns:a16="http://schemas.microsoft.com/office/drawing/2014/main" val="132101280"/>
                    </a:ext>
                  </a:extLst>
                </a:gridCol>
                <a:gridCol w="1373278">
                  <a:extLst>
                    <a:ext uri="{9D8B030D-6E8A-4147-A177-3AD203B41FA5}">
                      <a16:colId xmlns:a16="http://schemas.microsoft.com/office/drawing/2014/main" val="17290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컴포넌트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7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어떤</a:t>
                      </a:r>
                      <a:r>
                        <a:rPr lang="ko-KR" altLang="en-US" sz="1400" dirty="0"/>
                        <a:t> 프로토콜을 사용하여 서버에 접근하는지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6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사용자</a:t>
                      </a:r>
                      <a:r>
                        <a:rPr lang="ko-KR" altLang="en-US" sz="1400" dirty="0"/>
                        <a:t> 이름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계정이</a:t>
                      </a:r>
                      <a:r>
                        <a:rPr lang="ko-KR" altLang="en-US" sz="1400" dirty="0"/>
                        <a:t> 필요한 </a:t>
                      </a:r>
                      <a:r>
                        <a:rPr lang="ko-KR" altLang="en-US" sz="1400" dirty="0" err="1"/>
                        <a:t>스킴을</a:t>
                      </a:r>
                      <a:r>
                        <a:rPr lang="ko-KR" altLang="en-US" sz="1400" dirty="0"/>
                        <a:t> 사용하는 경우</a:t>
                      </a:r>
                      <a:r>
                        <a:rPr lang="en-US" altLang="ko-KR" sz="1400" dirty="0"/>
                        <a:t>(FTP, SSH </a:t>
                      </a:r>
                      <a:r>
                        <a:rPr lang="ko-KR" altLang="en-US" sz="1400" dirty="0"/>
                        <a:t>등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anonymous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1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사용자의 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사용자 이름 다음에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 err="1"/>
                        <a:t>으로</a:t>
                      </a:r>
                      <a:r>
                        <a:rPr lang="ko-KR" altLang="en-US" sz="1400" dirty="0"/>
                        <a:t> 이어서 기술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9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호스트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서버의</a:t>
                      </a:r>
                      <a:r>
                        <a:rPr lang="ko-KR" altLang="en-US" sz="1400" dirty="0"/>
                        <a:t> 호스트명이나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66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열어놓은 포트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프로토콜에 따라 다른 포트 사용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39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위치 표시 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로 다른 컴포넌트와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6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스킴에서의</a:t>
                      </a:r>
                      <a:r>
                        <a:rPr lang="ko-KR" altLang="en-US" sz="1400" dirty="0"/>
                        <a:t> 입력 </a:t>
                      </a:r>
                      <a:r>
                        <a:rPr lang="ko-KR" altLang="en-US" sz="1400" dirty="0" err="1"/>
                        <a:t>파라미터</a:t>
                      </a:r>
                      <a:r>
                        <a:rPr lang="ko-KR" altLang="en-US" sz="1400" dirty="0"/>
                        <a:t> 기술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이름</a:t>
                      </a:r>
                      <a:r>
                        <a:rPr lang="en-US" altLang="ko-KR" sz="1400" dirty="0"/>
                        <a:t>=</a:t>
                      </a:r>
                      <a:r>
                        <a:rPr lang="ko-KR" altLang="en-US" sz="1400" dirty="0"/>
                        <a:t>값의 쌍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;</a:t>
                      </a:r>
                      <a:r>
                        <a:rPr lang="ko-KR" altLang="en-US" sz="1400" dirty="0"/>
                        <a:t>로 구분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여러 개 가능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2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  <a:r>
                        <a:rPr lang="ko-KR" altLang="en-US" sz="1400" dirty="0"/>
                        <a:t> 전달을 위해 사용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끝에 </a:t>
                      </a:r>
                      <a:r>
                        <a:rPr lang="en-US" altLang="ko-KR" sz="1400" dirty="0"/>
                        <a:t>?</a:t>
                      </a:r>
                      <a:r>
                        <a:rPr lang="ko-KR" altLang="en-US" sz="1400" dirty="0"/>
                        <a:t>로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85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일부를 가리키는 이름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서버로 전달되지 않고 클라이언트에서 처리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93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HTTP: </a:t>
            </a:r>
            <a:r>
              <a:rPr kumimoji="1" lang="ko-KR" altLang="en-US" dirty="0">
                <a:solidFill>
                  <a:schemeClr val="tx2"/>
                </a:solidFill>
              </a:rPr>
              <a:t>인터넷의 멀티미디어 배달부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신뢰성 있는 데이터 전송 프로토콜을 사용하기 때문에 전송 중 손상되거나 꼬이지 않음을 보장한다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7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사용할 프로토콜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주어진 리소스에 어떻게 접근하는지 알려주는 중요한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알파벳으로 시작해야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나머지 부분과 </a:t>
            </a:r>
            <a:r>
              <a:rPr kumimoji="1" lang="en-US" altLang="ko-KR" sz="1400" dirty="0">
                <a:solidFill>
                  <a:schemeClr val="tx2"/>
                </a:solidFill>
              </a:rPr>
              <a:t>‘:’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대소문자를 가리지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2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2.2.2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리소스를 제공하는 서버의 위치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주소로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포트는 서버에서 필요에 따라 열어놓은 네트워크 포트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 80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HTTPS: 443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FTP: 21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SSH: 22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TELNET: 23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16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2.2.3</a:t>
            </a:r>
            <a:r>
              <a:rPr kumimoji="1" lang="ko-KR" altLang="en-US" dirty="0">
                <a:solidFill>
                  <a:schemeClr val="tx2"/>
                </a:solidFill>
              </a:rPr>
              <a:t> 사용자 이름과 비밀번호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위해 사용자 이름과 비밀번호가 필요한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FTP, SSH </a:t>
            </a:r>
            <a:r>
              <a:rPr kumimoji="1" lang="ko-KR" altLang="en-US" sz="1400" dirty="0">
                <a:solidFill>
                  <a:schemeClr val="tx2"/>
                </a:solidFill>
              </a:rPr>
              <a:t>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ftp://anonymous:my_passwd@ftp.prep.ai.mit.edu/pub/gnu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joe:joepasswd@www.joes-hardware.com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sales_info.txt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</a:t>
            </a:r>
            <a:r>
              <a:rPr kumimoji="1" lang="ko-KR" altLang="en-US" sz="1200" dirty="0">
                <a:solidFill>
                  <a:schemeClr val="tx2"/>
                </a:solidFill>
              </a:rPr>
              <a:t>에서 첫 번째 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200" dirty="0">
                <a:solidFill>
                  <a:schemeClr val="tx2"/>
                </a:solidFill>
              </a:rPr>
              <a:t> 사용자 이름과 비밀번호를 명시하지 않으면</a:t>
            </a:r>
            <a:r>
              <a:rPr kumimoji="1" lang="en-US" altLang="ko-KR" sz="1200" dirty="0">
                <a:solidFill>
                  <a:schemeClr val="tx2"/>
                </a:solidFill>
              </a:rPr>
              <a:t> </a:t>
            </a:r>
            <a:r>
              <a:rPr kumimoji="1" lang="ko-KR" altLang="en-US" sz="1200" dirty="0">
                <a:solidFill>
                  <a:schemeClr val="tx2"/>
                </a:solidFill>
              </a:rPr>
              <a:t>기본 사용자 이름으로 </a:t>
            </a:r>
            <a:r>
              <a:rPr kumimoji="1" lang="en-US" altLang="ko-KR" sz="1200" dirty="0">
                <a:solidFill>
                  <a:schemeClr val="tx2"/>
                </a:solidFill>
              </a:rPr>
              <a:t>‘anonymous’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를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비밀번호는 브라우저마다 가지고 있는 기본 값을 사용한다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‘@’ </a:t>
            </a:r>
            <a:r>
              <a:rPr kumimoji="1" lang="ko-KR" altLang="en-US" sz="1200" dirty="0">
                <a:solidFill>
                  <a:schemeClr val="tx2"/>
                </a:solidFill>
              </a:rPr>
              <a:t>문자로 다른 </a:t>
            </a:r>
            <a:r>
              <a:rPr kumimoji="1" lang="en-US" altLang="ko-KR" sz="1200" dirty="0">
                <a:solidFill>
                  <a:schemeClr val="tx2"/>
                </a:solidFill>
              </a:rPr>
              <a:t>URL </a:t>
            </a:r>
            <a:r>
              <a:rPr kumimoji="1" lang="ko-KR" altLang="en-US" sz="1200" dirty="0">
                <a:solidFill>
                  <a:schemeClr val="tx2"/>
                </a:solidFill>
              </a:rPr>
              <a:t>컴포넌트와 구분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71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2.2.4</a:t>
            </a:r>
            <a:r>
              <a:rPr kumimoji="1" lang="ko-KR" altLang="en-US" dirty="0">
                <a:solidFill>
                  <a:schemeClr val="tx2"/>
                </a:solidFill>
              </a:rPr>
              <a:t> 경로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 내의 리소스 위치를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계층적 파일 시스템과 유사한 구조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‘/’</a:t>
            </a:r>
            <a:r>
              <a:rPr kumimoji="1" lang="ko-KR" altLang="en-US" sz="1400" dirty="0">
                <a:solidFill>
                  <a:schemeClr val="tx2"/>
                </a:solidFill>
              </a:rPr>
              <a:t> 기호로 경로 조각을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각 경로 조각은 자체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가질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983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파라미터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애플리케이션이 서버에 정확한 요청을 하기 위해 필요한 입력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받는데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 쌍의 형태로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컴포넌트와는 </a:t>
            </a:r>
            <a:r>
              <a:rPr kumimoji="1" lang="en-US" altLang="ko-KR" sz="1400" dirty="0">
                <a:solidFill>
                  <a:schemeClr val="tx2"/>
                </a:solidFill>
              </a:rPr>
              <a:t>“;”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파라미터의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예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ftp://prep.ai.mit.edu/pub/gnu;type=d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http://www.joes-hardware.com/hammers;sale=false/index.html;graphics=true</a:t>
            </a:r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52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2.2.6</a:t>
            </a:r>
            <a:r>
              <a:rPr kumimoji="1" lang="ko-KR" altLang="en-US" dirty="0">
                <a:solidFill>
                  <a:schemeClr val="tx2"/>
                </a:solidFill>
              </a:rPr>
              <a:t> 질의 문자열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요청받은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형식의 범위를 줄이기 위해 추가되는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끝에 </a:t>
            </a:r>
            <a:r>
              <a:rPr kumimoji="1" lang="en-US" altLang="ko-KR" sz="1400" dirty="0">
                <a:solidFill>
                  <a:schemeClr val="tx2"/>
                </a:solidFill>
              </a:rPr>
              <a:t>?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구분하여 작성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“&amp;”</a:t>
            </a:r>
            <a:r>
              <a:rPr kumimoji="1" lang="ko-KR" altLang="en-US" sz="1400" dirty="0">
                <a:solidFill>
                  <a:schemeClr val="tx2"/>
                </a:solidFill>
              </a:rPr>
              <a:t> 문자로 구분된 </a:t>
            </a:r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의 쌍으로 구성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</a:rPr>
              <a:t>아이템 번호 </a:t>
            </a:r>
            <a:r>
              <a:rPr lang="en-US" altLang="ko-KR" sz="1400" dirty="0">
                <a:solidFill>
                  <a:schemeClr val="tx1"/>
                </a:solidFill>
              </a:rPr>
              <a:t>12731</a:t>
            </a:r>
            <a:r>
              <a:rPr lang="ko-KR" altLang="en-US" sz="1400" dirty="0">
                <a:solidFill>
                  <a:schemeClr val="tx1"/>
                </a:solidFill>
              </a:rPr>
              <a:t>의 재고가 있는지 확인하는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에 사용된 질의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/>
            <a:r>
              <a:rPr lang="en-US" altLang="ko-Kore-KR" sz="1200" dirty="0">
                <a:solidFill>
                  <a:schemeClr val="tx1"/>
                </a:solidFill>
                <a:hlinkClick r:id="rId2"/>
              </a:rPr>
              <a:t>http://www.joes-hardware.com/inventory-check.cgi?item=12731</a:t>
            </a:r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ko-Kore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6295D-42F7-024D-BC83-F81F70EC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06" y="2588207"/>
            <a:ext cx="9165248" cy="39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프래그먼트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리소스의 특정 부분을 가리킬 수 있는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오른쪽에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“#”</a:t>
            </a:r>
            <a:r>
              <a:rPr kumimoji="1" lang="ko-KR" altLang="en-US" sz="1400" dirty="0">
                <a:solidFill>
                  <a:schemeClr val="tx2"/>
                </a:solidFill>
              </a:rPr>
              <a:t>문자에 이어서 기술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전달되지는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 err="1">
                <a:solidFill>
                  <a:schemeClr val="tx2"/>
                </a:solidFill>
              </a:rPr>
              <a:t>tools.html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페이지의 </a:t>
            </a:r>
            <a:r>
              <a:rPr kumimoji="1" lang="en-US" altLang="ko-KR" sz="1400" dirty="0">
                <a:solidFill>
                  <a:schemeClr val="tx2"/>
                </a:solidFill>
              </a:rPr>
              <a:t>drills</a:t>
            </a:r>
            <a:r>
              <a:rPr kumimoji="1" lang="ko-KR" altLang="en-US" sz="1400" dirty="0">
                <a:solidFill>
                  <a:schemeClr val="tx2"/>
                </a:solidFill>
              </a:rPr>
              <a:t>라는 위치를 표현하는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tools.html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#drills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B564FC3-CCE6-9841-9ADE-1179164A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5" y="1969851"/>
            <a:ext cx="5184832" cy="3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</a:t>
            </a:r>
            <a:r>
              <a:rPr kumimoji="1" lang="ko-KR" altLang="en-US" dirty="0">
                <a:solidFill>
                  <a:schemeClr val="tx2"/>
                </a:solidFill>
              </a:rPr>
              <a:t>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단축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 </a:t>
            </a:r>
            <a:r>
              <a:rPr kumimoji="1" lang="ko-KR" altLang="en-US" sz="1800" dirty="0">
                <a:solidFill>
                  <a:schemeClr val="tx2"/>
                </a:solidFill>
              </a:rPr>
              <a:t>자동 확장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나뉜다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있는 것이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있지 않은 것이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URL. base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하는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&lt;a 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href</a:t>
            </a:r>
            <a:r>
              <a:rPr kumimoji="1" lang="en-US" altLang="ko-KR" sz="1400" dirty="0">
                <a:solidFill>
                  <a:schemeClr val="tx2"/>
                </a:solidFill>
              </a:rPr>
              <a:t>=“</a:t>
            </a:r>
            <a:r>
              <a:rPr kumimoji="1" lang="en-US" altLang="ko-KR" sz="1400" dirty="0">
                <a:solidFill>
                  <a:srgbClr val="FF0000"/>
                </a:solidFill>
              </a:rPr>
              <a:t>./</a:t>
            </a:r>
            <a:r>
              <a:rPr kumimoji="1" lang="en-US" altLang="ko-KR" sz="1400" dirty="0" err="1">
                <a:solidFill>
                  <a:srgbClr val="FF0000"/>
                </a:solidFill>
              </a:rPr>
              <a:t>hammers.html</a:t>
            </a:r>
            <a:r>
              <a:rPr kumimoji="1" lang="en-US" altLang="ko-KR" sz="1400" dirty="0">
                <a:solidFill>
                  <a:schemeClr val="tx2"/>
                </a:solidFill>
              </a:rPr>
              <a:t>”&gt;hammers&lt;/a&gt;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문서의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기준으로 상대 경로를 표시함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프래그먼트이거나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일부이다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EB8D51-41C1-9C42-9439-0DF78D63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5" y="4636026"/>
            <a:ext cx="5816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사용하면 리소스 집합을 쉽게 변경할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 : </a:t>
            </a:r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변환하기 위한 첫 단계로 아래와 같은 방법으로 얻을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리소스에서 명시적으로 제공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HTML</a:t>
            </a:r>
            <a:r>
              <a:rPr kumimoji="1" lang="ko-KR" altLang="en-US" sz="1200" dirty="0">
                <a:solidFill>
                  <a:schemeClr val="tx2"/>
                </a:solidFill>
              </a:rPr>
              <a:t> 문서에는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명시하기 위한 </a:t>
            </a:r>
            <a:r>
              <a:rPr kumimoji="1" lang="en-US" altLang="ko-KR" sz="1200" dirty="0">
                <a:solidFill>
                  <a:schemeClr val="tx2"/>
                </a:solidFill>
              </a:rPr>
              <a:t>&lt;BASE&gt; </a:t>
            </a:r>
            <a:r>
              <a:rPr kumimoji="1" lang="ko-KR" altLang="en-US" sz="1200" dirty="0">
                <a:solidFill>
                  <a:schemeClr val="tx2"/>
                </a:solidFill>
              </a:rPr>
              <a:t>태그를 기술할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리소스를 포함하고 있는 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 </a:t>
            </a:r>
            <a:r>
              <a:rPr kumimoji="1" lang="en-US" altLang="ko-KR" sz="1200" dirty="0">
                <a:solidFill>
                  <a:schemeClr val="tx2"/>
                </a:solidFill>
              </a:rPr>
              <a:t>: </a:t>
            </a:r>
            <a:r>
              <a:rPr kumimoji="1" lang="ko-KR" altLang="en-US" sz="12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포함하고 있는 리소스의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로 사용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이 없는 경우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절대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만으로 이루어져 있거나 깨진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이다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참조 해석하기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각각의 컴포넌트로 나눈다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상대경로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-&gt;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절대경로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변환 알고리즘은 </a:t>
            </a:r>
            <a:r>
              <a:rPr kumimoji="1" lang="en-US" altLang="ko-KR" sz="1400" dirty="0">
                <a:solidFill>
                  <a:schemeClr val="tx2"/>
                </a:solidFill>
              </a:rPr>
              <a:t>RFC1808</a:t>
            </a:r>
            <a:r>
              <a:rPr kumimoji="1" lang="ko-KR" altLang="en-US" sz="1400" dirty="0">
                <a:solidFill>
                  <a:schemeClr val="tx2"/>
                </a:solidFill>
              </a:rPr>
              <a:t>과 </a:t>
            </a:r>
            <a:r>
              <a:rPr kumimoji="1" lang="en-US" altLang="ko-KR" sz="1400" dirty="0">
                <a:solidFill>
                  <a:schemeClr val="tx2"/>
                </a:solidFill>
              </a:rPr>
              <a:t>RFC2396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기술되어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0453003-3F6C-2F4C-85BC-97ACB5C1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7" y="1688012"/>
            <a:ext cx="4995893" cy="4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.2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클라이언트와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대표적인 클라이언트는 인터넷 브라우저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클라이언트의 요청을 처리해주는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인터넷의 데이터를 저장하고 있다가 클라이언트가 요청하면 이 데이터를 제공하며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데이터의 타입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길이 등을 포함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클라이언트는 이렇게 제공받은 데이터를 화면에 보여준다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28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확장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브라우저에서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입력한 다음 또는 입력 중에 자동으로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확장하는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단순한 휴리스틱만을 사용하여 입력한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호스트명을</a:t>
            </a:r>
            <a:r>
              <a:rPr kumimoji="1" lang="ko-KR" altLang="en-US" sz="1400" dirty="0">
                <a:solidFill>
                  <a:schemeClr val="tx2"/>
                </a:solidFill>
              </a:rPr>
              <a:t> 전체 호스트명으로 확장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yahoo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입력하면 앞에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“www.”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뒤에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“.com”</a:t>
            </a:r>
            <a:r>
              <a:rPr kumimoji="1" lang="ko-KR" altLang="en-US" sz="1400" dirty="0">
                <a:solidFill>
                  <a:schemeClr val="tx2"/>
                </a:solidFill>
              </a:rPr>
              <a:t>을 붙여주는 식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히스토리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과거 사용자가 방문했던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저장했다가 사용하는 방식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11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</a:t>
            </a:r>
            <a:r>
              <a:rPr kumimoji="1" lang="ko-KR" altLang="en-US" dirty="0">
                <a:solidFill>
                  <a:schemeClr val="tx2"/>
                </a:solidFill>
              </a:rPr>
              <a:t> 안전하지 않은 문자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문자가 제거되는 문제를 피하고자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상대적으로 작고 일반적으로 안전한 알파벳 문자만을 포함하도록 허용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이스케이프라는 기능을 이용하여 안전하지 않은 문자를 안전한 문자로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인코딩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14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문자 집합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기본 문자 집합은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이스케이프 문자열은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사용이 금지된 문자들로 특정 문자나 데이터를 인코딩할 수 있게 함으로써 이동성과 완성도를 높였다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952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</a:t>
            </a:r>
            <a:r>
              <a:rPr kumimoji="1" lang="ko-KR" altLang="en-US" dirty="0">
                <a:solidFill>
                  <a:schemeClr val="tx2"/>
                </a:solidFill>
              </a:rPr>
              <a:t> 체계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안전하지 않은 문자를 </a:t>
            </a:r>
            <a:r>
              <a:rPr kumimoji="1" lang="en-US" altLang="ko-KR" sz="1400" dirty="0">
                <a:solidFill>
                  <a:schemeClr val="tx2"/>
                </a:solidFill>
              </a:rPr>
              <a:t>%</a:t>
            </a:r>
            <a:r>
              <a:rPr kumimoji="1" lang="ko-KR" altLang="en-US" sz="1400" dirty="0">
                <a:solidFill>
                  <a:schemeClr val="tx2"/>
                </a:solidFill>
              </a:rPr>
              <a:t>기호로 시작하여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ASCII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코드로 표현되는 두 개의 </a:t>
            </a:r>
            <a:r>
              <a:rPr kumimoji="1" lang="en-US" altLang="ko-KR" sz="1400" dirty="0">
                <a:solidFill>
                  <a:schemeClr val="tx2"/>
                </a:solidFill>
              </a:rPr>
              <a:t>16</a:t>
            </a:r>
            <a:r>
              <a:rPr kumimoji="1" lang="ko-KR" altLang="en-US" sz="1400" dirty="0">
                <a:solidFill>
                  <a:schemeClr val="tx2"/>
                </a:solidFill>
              </a:rPr>
              <a:t>진수 숫자로 이루어진 이스케이프 문자로 바꾼다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97C396D-B742-404A-9F6A-F50739D2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53486"/>
              </p:ext>
            </p:extLst>
          </p:nvPr>
        </p:nvGraphicFramePr>
        <p:xfrm>
          <a:off x="3825768" y="3769248"/>
          <a:ext cx="73652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80">
                  <a:extLst>
                    <a:ext uri="{9D8B030D-6E8A-4147-A177-3AD203B41FA5}">
                      <a16:colId xmlns:a16="http://schemas.microsoft.com/office/drawing/2014/main" val="2372593391"/>
                    </a:ext>
                  </a:extLst>
                </a:gridCol>
                <a:gridCol w="1427474">
                  <a:extLst>
                    <a:ext uri="{9D8B030D-6E8A-4147-A177-3AD203B41FA5}">
                      <a16:colId xmlns:a16="http://schemas.microsoft.com/office/drawing/2014/main" val="1800238956"/>
                    </a:ext>
                  </a:extLst>
                </a:gridCol>
                <a:gridCol w="4879615">
                  <a:extLst>
                    <a:ext uri="{9D8B030D-6E8A-4147-A177-3AD203B41FA5}">
                      <a16:colId xmlns:a16="http://schemas.microsoft.com/office/drawing/2014/main" val="2504347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ASCII</a:t>
                      </a:r>
                      <a:r>
                        <a:rPr lang="ko-KR" altLang="en-US" dirty="0"/>
                        <a:t> 코드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r>
                        <a:rPr lang="ko-KR" altLang="en-US" dirty="0"/>
                        <a:t>의 예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6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~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26(0x7E)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/%7Ejoe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7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빈 문자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32(0x20)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/more%20tools.html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37(0x26)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/100%25satisfaction.html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2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4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2.4.3</a:t>
            </a:r>
            <a:r>
              <a:rPr kumimoji="1" lang="ko-KR" altLang="en-US" dirty="0">
                <a:solidFill>
                  <a:schemeClr val="tx2"/>
                </a:solidFill>
              </a:rPr>
              <a:t> 문자 제한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특별한 의미로 예약이 되어 있거나 몇몇 인터넷 게이트웨이와 프로토콜에서 혼동되는 것으로 알려진 문자들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E60D261-EC77-E04F-AE4D-1FB475314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66464"/>
              </p:ext>
            </p:extLst>
          </p:nvPr>
        </p:nvGraphicFramePr>
        <p:xfrm>
          <a:off x="3074147" y="1813081"/>
          <a:ext cx="8128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32">
                  <a:extLst>
                    <a:ext uri="{9D8B030D-6E8A-4147-A177-3AD203B41FA5}">
                      <a16:colId xmlns:a16="http://schemas.microsoft.com/office/drawing/2014/main" val="985875348"/>
                    </a:ext>
                  </a:extLst>
                </a:gridCol>
                <a:gridCol w="6651168">
                  <a:extLst>
                    <a:ext uri="{9D8B030D-6E8A-4147-A177-3AD203B41FA5}">
                      <a16:colId xmlns:a16="http://schemas.microsoft.com/office/drawing/2014/main" val="858197888"/>
                    </a:ext>
                  </a:extLst>
                </a:gridCol>
              </a:tblGrid>
              <a:tr h="29908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선점 및 제한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9247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인코딩된</a:t>
                      </a:r>
                      <a:r>
                        <a:rPr lang="ko-KR" altLang="en-US" sz="1400" dirty="0"/>
                        <a:t> 문자에 사용할 이스케이프 토큰으로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9363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/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 있는 경로 세그먼트를 나누는 용도로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2679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88597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8395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#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6399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?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  <a:r>
                        <a:rPr lang="ko-KR" altLang="en-US" sz="1400" dirty="0"/>
                        <a:t> 문자열의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07785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;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7337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: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  <a:r>
                        <a:rPr lang="en-US" altLang="ko-Kore-KR" sz="1400" dirty="0"/>
                        <a:t>,</a:t>
                      </a:r>
                      <a:r>
                        <a:rPr lang="ko-KR" altLang="en-US" sz="1400" dirty="0"/>
                        <a:t> 사용자 이름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호스트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포트의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63038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$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선점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54499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@</a:t>
                      </a:r>
                      <a:r>
                        <a:rPr lang="en-US" altLang="ko-KR" sz="1400" dirty="0"/>
                        <a:t>&amp;=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스킴애서</a:t>
                      </a:r>
                      <a:r>
                        <a:rPr lang="ko-KR" altLang="en-US" sz="1400" dirty="0"/>
                        <a:t> 특별한 의미가 있기 때문에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21539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{</a:t>
                      </a:r>
                      <a:r>
                        <a:rPr lang="en-US" altLang="ko-KR" sz="1400" dirty="0"/>
                        <a:t>}|\</a:t>
                      </a:r>
                      <a:r>
                        <a:rPr lang="ko-KR" altLang="en-US" sz="1400" dirty="0"/>
                        <a:t>∙</a:t>
                      </a:r>
                      <a:r>
                        <a:rPr lang="en-US" altLang="ko-KR" sz="1400" dirty="0"/>
                        <a:t>~[]`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게이트웨이와</a:t>
                      </a:r>
                      <a:r>
                        <a:rPr lang="ko-KR" altLang="en-US" sz="1400" dirty="0"/>
                        <a:t> 같은 여러 전송 에이전트에서 불안전하게 다루기 때문에 제한됨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64344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&lt;</a:t>
                      </a:r>
                      <a:r>
                        <a:rPr lang="en-US" altLang="ko-KR" sz="1400" dirty="0"/>
                        <a:t>&gt;”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안전하지</a:t>
                      </a:r>
                      <a:r>
                        <a:rPr lang="ko-KR" altLang="en-US" sz="1400" dirty="0"/>
                        <a:t>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범위 밖에서 역할이 있는 문자이므로 반드시 </a:t>
                      </a:r>
                      <a:r>
                        <a:rPr lang="ko-KR" altLang="en-US" sz="1400" dirty="0" err="1"/>
                        <a:t>인코딩</a:t>
                      </a:r>
                      <a:r>
                        <a:rPr lang="ko-KR" altLang="en-US" sz="1400" dirty="0"/>
                        <a:t> 필요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58863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0x00-0x1F,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인쇄되지 않는 </a:t>
                      </a:r>
                      <a:r>
                        <a:rPr lang="en-US" altLang="ko-KR" sz="1400" dirty="0"/>
                        <a:t>ASCII </a:t>
                      </a:r>
                      <a:r>
                        <a:rPr lang="ko-KR" altLang="en-US" sz="1400" dirty="0"/>
                        <a:t>문자들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2115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&gt;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비트 </a:t>
                      </a:r>
                      <a:r>
                        <a:rPr lang="en-US" altLang="ko-KR" sz="1400" dirty="0"/>
                        <a:t>ASCII</a:t>
                      </a:r>
                      <a:r>
                        <a:rPr lang="ko-KR" altLang="en-US" sz="1400" dirty="0"/>
                        <a:t> 문자들이 아님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72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958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2.4.4</a:t>
            </a:r>
            <a:r>
              <a:rPr kumimoji="1" lang="ko-KR" altLang="en-US" dirty="0">
                <a:solidFill>
                  <a:schemeClr val="tx2"/>
                </a:solidFill>
              </a:rPr>
              <a:t> 좀 더 알아보기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애플리케이션에 어떤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보내든지 그 전에 클라이언트 애플리케이션에서 안전하지 않거나 제한된 문자를 변환하는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문자를 인코딩해야 하는지는 브라우저와 같이 처음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 받는 애플리케이션에서 하는 것이 가장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문자를 인코딩하는 것은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오동작을</a:t>
            </a:r>
            <a:r>
              <a:rPr kumimoji="1" lang="ko-KR" altLang="en-US" sz="1400" dirty="0">
                <a:solidFill>
                  <a:schemeClr val="tx2"/>
                </a:solidFill>
              </a:rPr>
              <a:t> 일으킬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223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0993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이름이나 비밀번호가 없다는 것을 제외하고는 일반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 포맷을 지키는 </a:t>
                      </a:r>
                      <a:r>
                        <a:rPr lang="ko-KR" altLang="en-US" dirty="0" err="1"/>
                        <a:t>스킴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포트 생략 시 기본 포트는 </a:t>
                      </a:r>
                      <a:r>
                        <a:rPr lang="en-US" altLang="ko-KR" dirty="0"/>
                        <a:t>80.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http://www.joes-hardware.com/index.html</a:t>
                      </a:r>
                      <a:endParaRPr lang="en-US" altLang="ko-KR" dirty="0"/>
                    </a:p>
                    <a:p>
                      <a:r>
                        <a:rPr lang="en-US" altLang="ko-Kore-KR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</a:t>
                      </a:r>
                      <a:r>
                        <a:rPr lang="en-US" altLang="ko-KR" dirty="0"/>
                        <a:t>:80/</a:t>
                      </a:r>
                      <a:r>
                        <a:rPr lang="en-US" altLang="ko-KR" dirty="0" err="1"/>
                        <a:t>index.html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스킴과</a:t>
                      </a:r>
                      <a:r>
                        <a:rPr lang="ko-KR" altLang="en-US" dirty="0"/>
                        <a:t> 거의 같음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 커넥션의 양 </a:t>
                      </a:r>
                      <a:r>
                        <a:rPr lang="ko-KR" altLang="en-US" dirty="0" err="1"/>
                        <a:t>끝단에서</a:t>
                      </a:r>
                      <a:r>
                        <a:rPr lang="ko-KR" altLang="en-US" dirty="0"/>
                        <a:t> 암호화를 위해 보안 소켓 계층</a:t>
                      </a:r>
                      <a:r>
                        <a:rPr lang="en-US" altLang="ko-KR" dirty="0"/>
                        <a:t>(Secure Socket Layer, SSL)</a:t>
                      </a:r>
                      <a:r>
                        <a:rPr lang="ko-KR" altLang="en-US" dirty="0"/>
                        <a:t>을 사용한다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문법은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와 동일하고 기본 포트는 </a:t>
                      </a:r>
                      <a:r>
                        <a:rPr lang="en-US" altLang="ko-KR" dirty="0"/>
                        <a:t>443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https://&lt;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3"/>
                        </a:rPr>
                        <a:t>https://www.joes-hardware.com/secure.html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291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09271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mailto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이메일 주소를 표현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표준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과는 다른 형식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이메일 주소 문법은 </a:t>
                      </a:r>
                      <a:r>
                        <a:rPr lang="en-US" altLang="ko-KR" dirty="0"/>
                        <a:t>RFC822</a:t>
                      </a:r>
                      <a:r>
                        <a:rPr lang="ko-KR" altLang="en-US" dirty="0"/>
                        <a:t>에 기술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</a:t>
                      </a:r>
                      <a:r>
                        <a:rPr lang="en-US" altLang="ko-KR" dirty="0"/>
                        <a:t>:&lt;RFC-822-addr-spec&gt;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mailto:joe@joes-hardware.com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파일 전송 프로토콜</a:t>
                      </a:r>
                      <a:r>
                        <a:rPr lang="en-US" altLang="ko-KR" dirty="0"/>
                        <a:t>(File Transfer Protocol). FTP </a:t>
                      </a:r>
                      <a:r>
                        <a:rPr lang="ko-KR" altLang="en-US" dirty="0"/>
                        <a:t>서버에 있는 파일을 내려 받거나 서버로 파일을 올리고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서버의 디렉토리에 있는 컨텐츠 목록을 조회하는 기능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웹 애플리케이션은 데이터에 접근하는 용도로 </a:t>
                      </a:r>
                      <a:r>
                        <a:rPr lang="en-US" altLang="ko-KR" dirty="0"/>
                        <a:t>FTP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사용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 invalidUrl="ftp://&lt;사용자/"/>
                        </a:rPr>
                        <a:t>ftp://&lt;</a:t>
                      </a:r>
                      <a:r>
                        <a:rPr lang="ko-KR" altLang="en-US" dirty="0">
                          <a:hlinkClick r:id="rId3" invalidUrl="ftp://&lt;사용자/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&gt;;&lt;</a:t>
                      </a:r>
                      <a:r>
                        <a:rPr lang="ko-KR" altLang="en-US" dirty="0" err="1"/>
                        <a:t>파라미터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ftp://anonymous-joe%40joes-hardware.com@prep.ai.mit.edu:21/pub/gnu/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82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0070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rtsp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rtspu</a:t>
                      </a:r>
                      <a:r>
                        <a:rPr lang="en-US" altLang="ko-Kore-KR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실시간 스트리밍 프로토콜</a:t>
                      </a:r>
                      <a:r>
                        <a:rPr lang="en-US" altLang="ko-KR" dirty="0"/>
                        <a:t>(Real Time Streaming Protocol). </a:t>
                      </a:r>
                      <a:r>
                        <a:rPr lang="ko-KR" altLang="en-US" dirty="0"/>
                        <a:t>오디오 및 비디오같은 미디어 리소스 </a:t>
                      </a:r>
                      <a:r>
                        <a:rPr lang="ko-KR" altLang="en-US" dirty="0" err="1"/>
                        <a:t>식별자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u</a:t>
                      </a:r>
                      <a:r>
                        <a:rPr lang="ko-KR" altLang="en-US" dirty="0"/>
                        <a:t>는 리소스를 읽기 위해 </a:t>
                      </a:r>
                      <a:r>
                        <a:rPr lang="en-US" altLang="ko-KR" dirty="0"/>
                        <a:t>UDP</a:t>
                      </a:r>
                      <a:r>
                        <a:rPr lang="ko-KR" altLang="en-US" dirty="0"/>
                        <a:t> 프로토콜이 사용됨을 의미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://www.joes-hardware.com:554/interview/</a:t>
                      </a:r>
                      <a:r>
                        <a:rPr lang="en-US" altLang="ko-KR" dirty="0" err="1"/>
                        <a:t>cto_video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file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호스트의 로컬 디스크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네트워크 파일 시스템 혹은 기타 파일 공유 시스템에서 바로 접근할 수 있는 파일들을 표시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호스트가 생략된 경우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을 사용 중인 기기의 로컬 호스트가 기본 값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file://OFFICE-FS/policies/casual-</a:t>
                      </a:r>
                      <a:r>
                        <a:rPr lang="en-US" altLang="ko-KR" dirty="0" err="1"/>
                        <a:t>Fridays.doc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44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96518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news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특정 문서나 뉴스그룹에 접근하기 위해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리소스의 위치 정보를 충분히 표현하지 않음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위치에 독립적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news:&lt;newsgroup&gt;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news:&lt;news-article-id&gt;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news:rec.arts.startrek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telnet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대화형 서비스에 접근하는데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리소스에 해당하는 대화형 애플리케이션에 접근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telnet://&lt;</a:t>
                      </a:r>
                      <a:r>
                        <a:rPr lang="ko-KR" altLang="en-US" dirty="0">
                          <a:hlinkClick r:id="rId2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telnet://slurp:webhound@joes-hardware.com:23/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47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ore-KR" altLang="en-US" dirty="0">
                <a:solidFill>
                  <a:schemeClr val="tx2"/>
                </a:solidFill>
              </a:rPr>
              <a:t>웹</a:t>
            </a:r>
            <a:r>
              <a:rPr kumimoji="1" lang="ko-KR" altLang="en-US" dirty="0">
                <a:solidFill>
                  <a:schemeClr val="tx2"/>
                </a:solidFill>
              </a:rPr>
              <a:t> 리소스는 웹 콘텐츠의 원천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가장 단순한 웹 리소스는 정적 파일</a:t>
            </a:r>
            <a:r>
              <a:rPr kumimoji="1" lang="en-US" altLang="ko-KR" dirty="0">
                <a:solidFill>
                  <a:schemeClr val="tx2"/>
                </a:solidFill>
              </a:rPr>
              <a:t>(txt, html,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MS Word, PDF, 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동영상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요청에 따라 콘텐츠를 생산하는 프로그램 역시 리소스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라이브 영상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주식 거래 데이터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부동산 데이터 검색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온라인 쇼핑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어떤 종류의 콘텐츠 소스도 리소스가 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73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</a:t>
            </a:r>
            <a:r>
              <a:rPr kumimoji="1" lang="ko-KR" altLang="en-US" dirty="0">
                <a:solidFill>
                  <a:schemeClr val="tx2"/>
                </a:solidFill>
              </a:rPr>
              <a:t> 미래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실제 이름이 아닌 주소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즉 특정 시점에 어떤 것이 위치한 곳을 알려주는 역할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리소스가 옮겨지면 더이상 사용 불가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이름만으로 찾을 수 있는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표준 작업 중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지속 통합 자원 지시지</a:t>
            </a:r>
            <a:r>
              <a:rPr kumimoji="1" lang="en-US" altLang="ko-KR" sz="1800" dirty="0">
                <a:solidFill>
                  <a:schemeClr val="tx2"/>
                </a:solidFill>
              </a:rPr>
              <a:t>(Persistent uniform resource locator, PURL)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로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기능을 제공 가능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42C2D2-3399-DC40-8460-46D5A2F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23" y="3970465"/>
            <a:ext cx="5084064" cy="26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20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2.6.1</a:t>
            </a:r>
            <a:r>
              <a:rPr kumimoji="1" lang="ko-KR" altLang="en-US" dirty="0">
                <a:solidFill>
                  <a:schemeClr val="tx2"/>
                </a:solidFill>
              </a:rPr>
              <a:t> 지금이 아니면 언제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URN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변경하기 위해서는 수많은 시간과 작업이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범용성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63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2.7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  <a:hlinkClick r:id="rId2"/>
              </a:rPr>
              <a:t>http://www.w3.org/Addressing</a:t>
            </a:r>
            <a:r>
              <a:rPr kumimoji="1" lang="en-US" altLang="ko-KR" sz="1800" dirty="0">
                <a:solidFill>
                  <a:schemeClr val="tx2"/>
                </a:solidFill>
              </a:rPr>
              <a:t> : URI</a:t>
            </a:r>
            <a:r>
              <a:rPr kumimoji="1" lang="ko-KR" altLang="en-US" sz="1800" dirty="0">
                <a:solidFill>
                  <a:schemeClr val="tx2"/>
                </a:solidFill>
              </a:rPr>
              <a:t>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의 작명 및 할당에 대한 페이지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http://www.ietf.org/rfc/rfc1783.txt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http://www.ietf.org/rfc/rfc2396.txt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4"/>
              </a:rPr>
              <a:t>http://www.ietf.org/rfc/rfc2141.txt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5"/>
              </a:rPr>
              <a:t>http://purl.oclc.org</a:t>
            </a:r>
            <a:r>
              <a:rPr kumimoji="1" lang="en-US" altLang="ko-KR" sz="1800" dirty="0">
                <a:solidFill>
                  <a:schemeClr val="tx2"/>
                </a:solidFill>
              </a:rPr>
              <a:t> :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PURL</a:t>
            </a:r>
            <a:r>
              <a:rPr kumimoji="1" lang="ko-KR" altLang="en-US" sz="1800" dirty="0">
                <a:solidFill>
                  <a:schemeClr val="tx2"/>
                </a:solidFill>
              </a:rPr>
              <a:t> 웹 사이트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http://www.ietf.org/rfc/rfc1808.txt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38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3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HTTP</a:t>
            </a:r>
            <a:r>
              <a:rPr kumimoji="1" lang="ko-KR" altLang="en-US" sz="5400" dirty="0"/>
              <a:t> 메시지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14859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배달원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소포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메시지가 어떻게 흘러가는가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메시지의 세 부분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개체 본문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요청과 응답 메시지의 차이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메시지가 지원하는 여러 기능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메서드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메시지가 반환하는 여러 상태 코드들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헤더들은 무슨 일을 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5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흐름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메시지는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 간에 주고받은 데이터의 블록들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데이터 블록들은 메시지의 내용과 의미를 설명하는 텍스트 메타 정보로 시작하고 그 다음에 선택적으로 데이터가 올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메시지는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800" dirty="0">
                <a:solidFill>
                  <a:schemeClr val="tx2"/>
                </a:solidFill>
              </a:rPr>
              <a:t> 사이를 흐른다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메시지의 방향을 의미하는 용어로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>
                <a:solidFill>
                  <a:schemeClr val="tx2"/>
                </a:solidFill>
              </a:rPr>
              <a:t>아웃바운드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업스트림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다운스트림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 </a:t>
            </a:r>
            <a:r>
              <a:rPr kumimoji="1" lang="ko-KR" altLang="en-US" sz="1800" dirty="0">
                <a:solidFill>
                  <a:schemeClr val="tx2"/>
                </a:solidFill>
              </a:rPr>
              <a:t>등이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08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3.1.1</a:t>
            </a:r>
            <a:r>
              <a:rPr kumimoji="1" lang="ko-KR" altLang="en-US" dirty="0">
                <a:solidFill>
                  <a:schemeClr val="tx2"/>
                </a:solidFill>
              </a:rPr>
              <a:t> 메시지는 원 서버 방향을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인바운드로</a:t>
            </a:r>
            <a:r>
              <a:rPr kumimoji="1" lang="ko-KR" altLang="en-US" dirty="0">
                <a:solidFill>
                  <a:schemeClr val="tx2"/>
                </a:solidFill>
              </a:rPr>
              <a:t> 하여 송신된다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메시지가 원 서버로 향하는 것은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인바운드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처리가 끝난 후 메시지가 사용자 에이전트로 돌아오는 것은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아웃바운드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FD672-3BCD-7A46-8704-056F3043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62" y="3409449"/>
            <a:ext cx="5813022" cy="22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0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3.1.2</a:t>
            </a:r>
            <a:r>
              <a:rPr kumimoji="1" lang="ko-KR" altLang="en-US" dirty="0">
                <a:solidFill>
                  <a:schemeClr val="tx2"/>
                </a:solidFill>
              </a:rPr>
              <a:t> 다운스트림으로 흐르는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요청이냐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응답이냐에</a:t>
            </a:r>
            <a:r>
              <a:rPr kumimoji="1" lang="ko-KR" altLang="en-US" sz="1400" dirty="0">
                <a:solidFill>
                  <a:schemeClr val="tx2"/>
                </a:solidFill>
              </a:rPr>
              <a:t> 관계없이 모든 메시지는 다운스트림으로 흐른다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발송자는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수신자의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업스트림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30144-FF04-A846-A11A-D83998D9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62" y="2237804"/>
            <a:ext cx="4856592" cy="42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4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</a:t>
            </a:r>
            <a:r>
              <a:rPr kumimoji="1" lang="ko-KR" altLang="en-US" dirty="0">
                <a:solidFill>
                  <a:schemeClr val="tx2"/>
                </a:solidFill>
              </a:rPr>
              <a:t> 메시지의 각 부분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단순한 데이터의 구조화된 블록이다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클라이언트의 요청이나 서버의 응답 중 하나를 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 블록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본문의 </a:t>
            </a:r>
            <a:r>
              <a:rPr kumimoji="1" lang="en-US" altLang="ko-KR" dirty="0">
                <a:solidFill>
                  <a:schemeClr val="tx2"/>
                </a:solidFill>
              </a:rPr>
              <a:t>3</a:t>
            </a:r>
            <a:r>
              <a:rPr kumimoji="1" lang="ko-KR" altLang="en-US" dirty="0">
                <a:solidFill>
                  <a:schemeClr val="tx2"/>
                </a:solidFill>
              </a:rPr>
              <a:t>부분으로 구성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시작줄과 헤더는 줄 단위로 분리된 아스키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각 줄은 </a:t>
            </a:r>
            <a:r>
              <a:rPr kumimoji="1" lang="en-US" altLang="ko-KR" dirty="0">
                <a:solidFill>
                  <a:schemeClr val="tx2"/>
                </a:solidFill>
              </a:rPr>
              <a:t>CRLF(</a:t>
            </a:r>
            <a:r>
              <a:rPr kumimoji="1" lang="ko-KR" altLang="en-US" dirty="0" err="1">
                <a:solidFill>
                  <a:schemeClr val="tx2"/>
                </a:solidFill>
              </a:rPr>
              <a:t>줄바꿈</a:t>
            </a:r>
            <a:r>
              <a:rPr kumimoji="1" lang="ko-KR" altLang="en-US" dirty="0">
                <a:solidFill>
                  <a:schemeClr val="tx2"/>
                </a:solidFill>
              </a:rPr>
              <a:t> 문자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(\r\n</a:t>
            </a:r>
            <a:r>
              <a:rPr kumimoji="1" lang="ko-KR" altLang="en-US" dirty="0">
                <a:solidFill>
                  <a:schemeClr val="tx2"/>
                </a:solidFill>
              </a:rPr>
              <a:t> 또는 </a:t>
            </a:r>
            <a:r>
              <a:rPr kumimoji="1" lang="en-US" altLang="ko-KR" dirty="0">
                <a:solidFill>
                  <a:schemeClr val="tx2"/>
                </a:solidFill>
              </a:rPr>
              <a:t>\n).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선택적인 데이터 덩어리로 텍스트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바이너리 혹은 비어 있는 값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232DE-092A-4646-AC99-E6995A41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80" y="1885092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7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메시지는 요청 메시지나 응답 메시지로 분류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URL&gt; 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EF2092-E93D-2246-94E4-790A809C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14" y="4245506"/>
            <a:ext cx="7428931" cy="23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.3.1</a:t>
            </a:r>
            <a:r>
              <a:rPr kumimoji="1" lang="ko-KR" altLang="en-US" dirty="0">
                <a:solidFill>
                  <a:schemeClr val="tx2"/>
                </a:solidFill>
              </a:rPr>
              <a:t> 미디어 타입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ko-Kore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는 전송되는 객체 각각에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타입이라는 데이터 포맷 라벨을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</a:t>
            </a:r>
            <a:r>
              <a:rPr kumimoji="1" lang="en-US" altLang="ko-KR" sz="1800" dirty="0">
                <a:solidFill>
                  <a:schemeClr val="tx2"/>
                </a:solidFill>
              </a:rPr>
              <a:t>(Multipurpose Internet Mail Extensions)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타입은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>
                <a:solidFill>
                  <a:schemeClr val="tx2"/>
                </a:solidFill>
              </a:rPr>
              <a:t>서로 다른 전자메일 시스템간에 메시지가 오갈 때 겪는 문제점 해결을 위해 설계 됨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웹 서버는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객체 데이터에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 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타입은  </a:t>
            </a:r>
            <a:r>
              <a:rPr kumimoji="1" lang="en-US" altLang="ko-KR" sz="1800" dirty="0">
                <a:solidFill>
                  <a:schemeClr val="tx2"/>
                </a:solidFill>
              </a:rPr>
              <a:t>/</a:t>
            </a:r>
            <a:r>
              <a:rPr kumimoji="1" lang="ko-KR" altLang="en-US" sz="1800" dirty="0">
                <a:solidFill>
                  <a:schemeClr val="tx2"/>
                </a:solidFill>
              </a:rPr>
              <a:t>로 구분된 주 타입과 부 타입으로 이루어진 문자열이다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몇가지 예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text/html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text/plain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image/jpeg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image/gif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video/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quicktime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application/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vnd.ms-powerpoint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전체 목록은 부록 </a:t>
            </a:r>
            <a:r>
              <a:rPr kumimoji="1" lang="en-US" altLang="ko-KR" sz="1400" dirty="0">
                <a:solidFill>
                  <a:schemeClr val="tx2"/>
                </a:solidFill>
              </a:rPr>
              <a:t>D</a:t>
            </a:r>
            <a:r>
              <a:rPr kumimoji="1" lang="ko-KR" altLang="en-US" sz="1400" dirty="0">
                <a:solidFill>
                  <a:schemeClr val="tx2"/>
                </a:solidFill>
              </a:rPr>
              <a:t>에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66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서버가 리소스에 대해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수행해주길</a:t>
            </a:r>
            <a:r>
              <a:rPr kumimoji="1" lang="ko-KR" altLang="en-US" sz="1400" dirty="0">
                <a:solidFill>
                  <a:schemeClr val="tx2"/>
                </a:solidFill>
              </a:rPr>
              <a:t> 바라는 동작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‘GET’, ‘POST’, ‘HEAD’</a:t>
            </a:r>
            <a:r>
              <a:rPr kumimoji="1" lang="ko-KR" altLang="en-US" sz="1400" dirty="0">
                <a:solidFill>
                  <a:schemeClr val="tx2"/>
                </a:solidFill>
              </a:rPr>
              <a:t>와 같이 한 단어로 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대상이 되는 리소스를 지칭하는 완전한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또는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 </a:t>
            </a:r>
            <a:r>
              <a:rPr kumimoji="1" lang="ko-KR" altLang="en-US" sz="1400" dirty="0">
                <a:solidFill>
                  <a:schemeClr val="tx2"/>
                </a:solidFill>
              </a:rPr>
              <a:t>경로 구성 요소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메시지가 사용 중인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과 같은 형식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중에 어떤 일이 일어났는지 설명하는 세자리 숫자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 코드의 첫 번째 자리는 일반적인 분류</a:t>
            </a:r>
            <a:r>
              <a:rPr kumimoji="1" lang="en-US" altLang="ko-KR" sz="1400" dirty="0">
                <a:solidFill>
                  <a:schemeClr val="tx2"/>
                </a:solidFill>
              </a:rPr>
              <a:t>(‘</a:t>
            </a:r>
            <a:r>
              <a:rPr kumimoji="1" lang="ko-KR" altLang="en-US" sz="1400" dirty="0">
                <a:solidFill>
                  <a:schemeClr val="tx2"/>
                </a:solidFill>
              </a:rPr>
              <a:t>성공</a:t>
            </a:r>
            <a:r>
              <a:rPr kumimoji="1" lang="en-US" altLang="ko-KR" sz="1400" dirty="0">
                <a:solidFill>
                  <a:schemeClr val="tx2"/>
                </a:solidFill>
              </a:rPr>
              <a:t>’,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(reason-phrase)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코드의 의미를 이해하기 쉬운 짧은 문구로 표현한 것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사람에게 읽히는 것 외의 용도는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헤더들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값의 쌍으로 구성되며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줄바꿈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본문과는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임의의 데이터 블록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본문이 없는 경우 메시지는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끝남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6B975A-10C2-2C4F-A051-EB36184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9" y="4912946"/>
            <a:ext cx="5163443" cy="13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헤더나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본문이 없어도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헤더의 집합은 항상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</a:t>
            </a:r>
            <a:r>
              <a:rPr kumimoji="1" lang="ko-KR" altLang="en-US" sz="1400" dirty="0">
                <a:solidFill>
                  <a:schemeClr val="tx2"/>
                </a:solidFill>
              </a:rPr>
              <a:t>만 있는 줄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끝나야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하지만 호환성을 위해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없이 끝나는 메시지도 처리 가능해야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673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요청줄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서비스에게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대해 무언가를 해달라고 요청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응답줄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수행 결과에 대한 상태 정보와 결과 데이터를 클라이언트에게 반환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사유 구절로 구성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요청의 시작줄 제일 처음 명시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서버에게 무엇을 해야 하는지 알림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서버가 모든 메서드를 구현하지는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기본 메서드 외에 독자적인 확장 메서드를 사용할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30311"/>
              </p:ext>
            </p:extLst>
          </p:nvPr>
        </p:nvGraphicFramePr>
        <p:xfrm>
          <a:off x="285405" y="3010076"/>
          <a:ext cx="5093469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3183021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018694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</a:t>
                      </a:r>
                      <a:r>
                        <a:rPr lang="ko-KR" altLang="en-US" sz="1200" dirty="0"/>
                        <a:t> 본문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GET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서버에서 어떤 문서를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HEAD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서버에서</a:t>
                      </a:r>
                      <a:r>
                        <a:rPr lang="ko-KR" altLang="en-US" sz="1200" dirty="0"/>
                        <a:t> 어떤 문서에 대해 헤더만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POST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서버가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처리해야 할 데이터를 보낸다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PUT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서버에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요청 메시지의 본문을 저장한다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TRACE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프락시를</a:t>
                      </a:r>
                      <a:r>
                        <a:rPr lang="ko-KR" altLang="en-US" sz="1200" dirty="0"/>
                        <a:t> 거쳐 서버에 도달하는 과정을 추적한다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OPTIONS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서버가</a:t>
                      </a:r>
                      <a:r>
                        <a:rPr lang="ko-KR" altLang="en-US" sz="1200" dirty="0"/>
                        <a:t> 어떤 메서드를 수행할 수 있는지 확인한다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DELETE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</a:t>
                      </a:r>
                      <a:r>
                        <a:rPr lang="ko-KR" altLang="en-US" sz="1200" dirty="0"/>
                        <a:t>서 문서를 제거한다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53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761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상태 코드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클라이언트에게 무엇이 일어났는지를 말해준다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세자리 숫자로 된 코드 값을 기준으로 묶인다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r>
              <a:rPr kumimoji="1" lang="ko-KR" altLang="en-US" sz="1400" dirty="0">
                <a:solidFill>
                  <a:schemeClr val="tx2"/>
                </a:solidFill>
              </a:rPr>
              <a:t>자주 쓰이는 상태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46531"/>
              </p:ext>
            </p:extLst>
          </p:nvPr>
        </p:nvGraphicFramePr>
        <p:xfrm>
          <a:off x="5449803" y="1981172"/>
          <a:ext cx="50934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298726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90298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전체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정의된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분류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200~299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2</a:t>
                      </a:r>
                      <a:r>
                        <a:rPr lang="en-US" altLang="ko-KR" sz="1200" dirty="0"/>
                        <a:t>00~208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300~305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리다이렉션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400~415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에러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500~505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</a:t>
                      </a:r>
                      <a:r>
                        <a:rPr lang="ko-KR" altLang="en-US" sz="1200" dirty="0"/>
                        <a:t> 에러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</a:tbl>
          </a:graphicData>
        </a:graphic>
      </p:graphicFrame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9C244C4E-E509-284C-A64C-C685B7E9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60544"/>
              </p:ext>
            </p:extLst>
          </p:nvPr>
        </p:nvGraphicFramePr>
        <p:xfrm>
          <a:off x="5449803" y="4838939"/>
          <a:ext cx="509346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83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312296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상태 코드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사유 구절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의미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OK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  <a:r>
                        <a:rPr lang="en-US" altLang="ko-Kore-KR" sz="1200" dirty="0"/>
                        <a:t>!</a:t>
                      </a:r>
                      <a:r>
                        <a:rPr lang="ko-KR" altLang="en-US" sz="1200" dirty="0"/>
                        <a:t> 요청한 모든 데이터는 응답 본문에 들어있다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401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Unauthorized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사용자</a:t>
                      </a:r>
                      <a:r>
                        <a:rPr lang="ko-KR" altLang="en-US" sz="1200" dirty="0"/>
                        <a:t> 이름과 비밀번호를 입력해야 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Not Found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서버는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요청한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해당하는 리소스를 찾지 못했다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955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응답 시작줄 마지막 구성요소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코드에 대한 글로 된 설명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특별한 규칙은 없음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 번호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요청과 응답 메시지 양쪽 모두 기술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x.y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형식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통신하는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애플리케이션들에게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상대의 능력과 메시지 형식에 대한 단서를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어떤 애플리케이션이 지원하는 가장 높은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버전을 의미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81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3.2.3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92500" lnSpcReduction="1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 분류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여러 헤더 필드가 정의되어 있으며 자유롭게 자신만의 헤더를 만들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일반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요청과 응답 메시지 양쪽 모두 기술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요청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응답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응답에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b="1" dirty="0">
                <a:solidFill>
                  <a:schemeClr val="tx2"/>
                </a:solidFill>
              </a:rPr>
              <a:t>Entity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본문 크기와 콘텐츠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리소스 그 자체를 서술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확장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명세에 정의되지 않은 새로운 헤더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>
                <a:solidFill>
                  <a:schemeClr val="tx2"/>
                </a:solidFill>
              </a:rPr>
              <a:t>헤더를 여러 줄로 나누기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나뉜 줄 앞에는 최소 하나의 스페이스 혹은 탭 문자가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HTTP/1.0 200 OK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Content-Type: image/gif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Content-Length: 8572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rgbClr val="FF0000"/>
                </a:solidFill>
              </a:rPr>
              <a:t>Server: Test Server</a:t>
            </a:r>
            <a:br>
              <a:rPr kumimoji="1" lang="en-US" altLang="ko-KR" sz="1200" dirty="0">
                <a:solidFill>
                  <a:srgbClr val="FF0000"/>
                </a:solidFill>
              </a:rPr>
            </a:br>
            <a:r>
              <a:rPr kumimoji="1" lang="en-US" altLang="ko-KR" sz="1200" dirty="0">
                <a:solidFill>
                  <a:srgbClr val="FF0000"/>
                </a:solidFill>
              </a:rPr>
              <a:t>	</a:t>
            </a:r>
            <a:r>
              <a:rPr kumimoji="1" lang="en-US" altLang="ko-KR" sz="1400" dirty="0">
                <a:solidFill>
                  <a:srgbClr val="FF0000"/>
                </a:solidFill>
              </a:rPr>
              <a:t>Version 1.0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Server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헤더는 두 줄로 나뉘어 있으며 완전한 값은 </a:t>
            </a:r>
            <a:r>
              <a:rPr kumimoji="1" lang="en-US" altLang="ko-KR" sz="1400" dirty="0">
                <a:solidFill>
                  <a:schemeClr val="tx2"/>
                </a:solidFill>
              </a:rPr>
              <a:t>“Test Server Version 1.0”</a:t>
            </a:r>
            <a:r>
              <a:rPr kumimoji="1" lang="ko-KR" altLang="en-US" sz="1400" dirty="0">
                <a:solidFill>
                  <a:schemeClr val="tx2"/>
                </a:solidFill>
              </a:rPr>
              <a:t>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07683-E5E2-2343-8B9A-C5F5C54A9EFA}"/>
              </a:ext>
            </a:extLst>
          </p:cNvPr>
          <p:cNvSpPr txBox="1"/>
          <p:nvPr/>
        </p:nvSpPr>
        <p:spPr>
          <a:xfrm>
            <a:off x="224940" y="1839843"/>
            <a:ext cx="4783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시작</a:t>
            </a:r>
            <a:r>
              <a:rPr kumimoji="1" lang="ko-KR" altLang="en-US" dirty="0"/>
              <a:t> 줄 다음에 위치하며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~</a:t>
            </a:r>
            <a:r>
              <a:rPr kumimoji="1" lang="ko-KR" altLang="en-US" dirty="0"/>
              <a:t>여러 개가 존재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이름</a:t>
            </a:r>
            <a:r>
              <a:rPr kumimoji="1" lang="en-US" altLang="ko-KR" dirty="0"/>
              <a:t>:</a:t>
            </a:r>
            <a:r>
              <a:rPr kumimoji="1" lang="ko-KR" altLang="en-US" dirty="0"/>
              <a:t>값 쌍의 목록이며 요청과 응답 메시지에</a:t>
            </a:r>
            <a:endParaRPr kumimoji="1" lang="en-US" altLang="ko-KR" dirty="0"/>
          </a:p>
          <a:p>
            <a:r>
              <a:rPr kumimoji="1" lang="ko-KR" altLang="en-US" dirty="0"/>
              <a:t>추가 정보를 더한다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0FAA823F-D80E-764D-A905-C46B696DE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67920"/>
              </p:ext>
            </p:extLst>
          </p:nvPr>
        </p:nvGraphicFramePr>
        <p:xfrm>
          <a:off x="272164" y="3311445"/>
          <a:ext cx="489756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119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342450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헤더의</a:t>
                      </a:r>
                      <a:r>
                        <a:rPr lang="ko-KR" altLang="en-US" sz="1200" dirty="0"/>
                        <a:t> 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Date: Tue, 3 Oct 1997 02:16:03 GMT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서버가 응답을 만들어 낸 시각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Content-length: 15040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15040</a:t>
                      </a:r>
                      <a:r>
                        <a:rPr lang="ko-KR" altLang="en-US" sz="1200" dirty="0"/>
                        <a:t> 바이트의 본문 길이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Content-type: image/gif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본문이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이미지임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Accept: image/gif, image/jpeg, text/html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GIF, JPEG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이미지와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받을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53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3.2.5</a:t>
            </a:r>
            <a:r>
              <a:rPr kumimoji="1" lang="ko-KR" altLang="en-US" dirty="0">
                <a:solidFill>
                  <a:schemeClr val="tx2"/>
                </a:solidFill>
              </a:rPr>
              <a:t> 버전 </a:t>
            </a:r>
            <a:r>
              <a:rPr kumimoji="1" lang="en-US" altLang="ko-KR" dirty="0">
                <a:solidFill>
                  <a:schemeClr val="tx2"/>
                </a:solidFill>
              </a:rPr>
              <a:t>0.9 </a:t>
            </a:r>
            <a:r>
              <a:rPr kumimoji="1" lang="ko-KR" altLang="en-US" dirty="0">
                <a:solidFill>
                  <a:schemeClr val="tx2"/>
                </a:solidFill>
              </a:rPr>
              <a:t>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선택적인 부분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이미지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비디오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 문서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 애플리케이션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신용카드 트랜잭션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전자우편 등 다양한 디지털 데이터를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실어나를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0.9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버전에서는 요청 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버전이 없었으며 응답 시에도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본문만 있었다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89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모든 서버가 모든 메서드를 구현하지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메서드는 대부분 제한적으로 사용된다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보안 상의 문제 등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92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3.3.1</a:t>
            </a:r>
            <a:r>
              <a:rPr kumimoji="1" lang="ko-KR" altLang="en-US" dirty="0">
                <a:solidFill>
                  <a:schemeClr val="tx2"/>
                </a:solidFill>
              </a:rPr>
              <a:t> 안전한 메서드</a:t>
            </a:r>
            <a:r>
              <a:rPr kumimoji="1" lang="en-US" altLang="ko-KR" dirty="0">
                <a:solidFill>
                  <a:schemeClr val="tx2"/>
                </a:solidFill>
              </a:rPr>
              <a:t>(Safe Method)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안전한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메서드 집합을 정의한다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메서드는 안전한 메서드로 서버에 어떤 작용도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메서드의 목적은 서버에 어떤 영향을 줄 수 있는 안전하지 않은 메서드가 사용될 때 사용자들에게 그 사실을 알려주는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애플리케이션을 만들 수 있도록 하는 것에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30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흔히 쓰이는 메서드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리소스를 달라고 요청하는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서버에서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메서드를 구현하도록 요구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183885" cy="1034041"/>
            <a:chOff x="1390707" y="3719384"/>
            <a:chExt cx="3183885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18388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GET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5" y="4536303"/>
            <a:ext cx="3776997" cy="1895815"/>
            <a:chOff x="1390707" y="3719384"/>
            <a:chExt cx="2481509" cy="18958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2481509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61</a:t>
              </a:r>
              <a:r>
                <a:rPr kumimoji="1" lang="en-US" altLang="ko-Kore-KR" sz="1400" dirty="0"/>
                <a:t>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&lt;html&gt;</a:t>
              </a:r>
            </a:p>
            <a:p>
              <a:r>
                <a:rPr kumimoji="1" lang="en-US" altLang="ko-Kore-KR" sz="1400" dirty="0"/>
                <a:t>&lt;HEAD&gt;&lt;TITLE&gt;Joe’s Special Offers&lt;/TITLE&gt;</a:t>
              </a:r>
            </a:p>
            <a:p>
              <a:r>
                <a:rPr kumimoji="1" lang="en-US" altLang="ko-Kore-KR" sz="1400" dirty="0"/>
                <a:t>…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12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URI(uniform resource identifier)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서버측 리소스 각각에 붙어있는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리소스를 고유하게 식별하고 위치를 지정할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도메인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과 </a:t>
            </a:r>
            <a:r>
              <a:rPr kumimoji="1" lang="en-US" altLang="ko-KR" sz="1400" dirty="0">
                <a:solidFill>
                  <a:srgbClr val="002060"/>
                </a:solidFill>
              </a:rPr>
              <a:t>URN</a:t>
            </a:r>
            <a:r>
              <a:rPr kumimoji="1" lang="ko-KR" altLang="en-US" sz="1400" dirty="0">
                <a:solidFill>
                  <a:srgbClr val="002060"/>
                </a:solidFill>
              </a:rPr>
              <a:t>이 있다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20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HEAD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400" dirty="0">
                <a:solidFill>
                  <a:schemeClr val="tx2"/>
                </a:solidFill>
              </a:rPr>
              <a:t> 행동하지만 서버는 응답으로 헤더만 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리소스를 가져오지 않고도 타입 등 필요한 정보를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응답 상태 코드를 통해 개체가 존재하는지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헤더를 확인하여 리소스가 변경되었는지 검사할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 개발자들은 반환되는 헤더가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얻는 것과 정확히 일치함을 보장해야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메서드가 반드시 구현되어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336170" cy="1034041"/>
            <a:chOff x="1390707" y="3719384"/>
            <a:chExt cx="3336170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33617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HEAD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4" y="4536303"/>
            <a:ext cx="3119373" cy="1034041"/>
            <a:chOff x="1390707" y="3719384"/>
            <a:chExt cx="1337752" cy="10340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337752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</a:t>
              </a:r>
              <a:r>
                <a:rPr kumimoji="1" lang="en-US" altLang="ko-Kore-KR" sz="1400" dirty="0"/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843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PUT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문서를 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PUT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sz="1400" dirty="0">
                <a:solidFill>
                  <a:schemeClr val="tx2"/>
                </a:solidFill>
              </a:rPr>
              <a:t> 만들고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웹서버에</a:t>
            </a:r>
            <a:r>
              <a:rPr kumimoji="1" lang="ko-KR" altLang="en-US" sz="1400" dirty="0">
                <a:solidFill>
                  <a:schemeClr val="tx2"/>
                </a:solidFill>
              </a:rPr>
              <a:t> 직접 게시할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서버가 요청의 본문을 가지고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이름대로 새 문서를 만들거나 이미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이 존재한다면 본문을 사용해서 교체하는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콘텐츠를 변경하는 것이기 때문에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로그인을</a:t>
            </a:r>
            <a:r>
              <a:rPr kumimoji="1" lang="ko-KR" altLang="en-US" sz="1400" dirty="0">
                <a:solidFill>
                  <a:schemeClr val="tx2"/>
                </a:solidFill>
              </a:rPr>
              <a:t> 요구한다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290543" y="1893767"/>
            <a:ext cx="2776722" cy="1680372"/>
            <a:chOff x="1390707" y="3719384"/>
            <a:chExt cx="2776722" cy="16803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2776722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PUT /product-</a:t>
              </a:r>
              <a:r>
                <a:rPr kumimoji="1" lang="en-US" altLang="ko-Kore-KR" sz="1400" dirty="0" err="1"/>
                <a:t>list.txt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34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Update product list coming soon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598398" y="4562812"/>
            <a:ext cx="4591321" cy="1680372"/>
            <a:chOff x="1390707" y="3719384"/>
            <a:chExt cx="1969001" cy="16803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969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HTTP/1.1 201 Created</a:t>
              </a:r>
            </a:p>
            <a:p>
              <a:r>
                <a:rPr kumimoji="1" lang="en-US" altLang="ko-Kore-KR" sz="1400" dirty="0"/>
                <a:t>Location: </a:t>
              </a:r>
              <a:r>
                <a:rPr kumimoji="1" lang="en-US" altLang="ko-Kore-KR" sz="1400" dirty="0">
                  <a:hlinkClick r:id="rId7"/>
                </a:rPr>
                <a:t>http://www.joes-hardware.com/product-list.txt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47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http://</a:t>
              </a:r>
              <a:r>
                <a:rPr kumimoji="1" lang="en-US" altLang="ko-Kore-KR" sz="1400" dirty="0" err="1"/>
                <a:t>www.joes-hardware.com</a:t>
              </a:r>
              <a:r>
                <a:rPr kumimoji="1" lang="en-US" altLang="ko-Kore-KR" sz="1400" dirty="0"/>
                <a:t>/product-</a:t>
              </a:r>
              <a:r>
                <a:rPr kumimoji="1" lang="en-US" altLang="ko-Kore-KR" sz="1400" dirty="0" err="1"/>
                <a:t>list.txt</a:t>
              </a:r>
              <a:endParaRPr kumimoji="1" lang="en-US" altLang="ko-Kore-KR" sz="1400" dirty="0"/>
            </a:p>
          </p:txBody>
        </p:sp>
      </p:grpSp>
      <p:sp>
        <p:nvSpPr>
          <p:cNvPr id="4" name="위쪽 화살표[U] 3">
            <a:extLst>
              <a:ext uri="{FF2B5EF4-FFF2-40B4-BE49-F238E27FC236}">
                <a16:creationId xmlns:a16="http://schemas.microsoft.com/office/drawing/2014/main" id="{82CB1BBB-45C9-E94C-836C-D17366F4EBFE}"/>
              </a:ext>
            </a:extLst>
          </p:cNvPr>
          <p:cNvSpPr/>
          <p:nvPr/>
        </p:nvSpPr>
        <p:spPr>
          <a:xfrm>
            <a:off x="4472908" y="2551814"/>
            <a:ext cx="420414" cy="5150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래픽 12" descr="데이터베이스 윤곽선">
            <a:extLst>
              <a:ext uri="{FF2B5EF4-FFF2-40B4-BE49-F238E27FC236}">
                <a16:creationId xmlns:a16="http://schemas.microsoft.com/office/drawing/2014/main" id="{D0B30882-C1B2-5A4F-B396-42EDE7F20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011" y="16114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9A5063-1E93-C141-BBE8-E7E57E173B57}"/>
              </a:ext>
            </a:extLst>
          </p:cNvPr>
          <p:cNvSpPr txBox="1"/>
          <p:nvPr/>
        </p:nvSpPr>
        <p:spPr>
          <a:xfrm>
            <a:off x="3696452" y="916763"/>
            <a:ext cx="2100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‘/product-</a:t>
            </a:r>
            <a:r>
              <a:rPr kumimoji="1" lang="en-US" altLang="ko-KR" sz="1400" dirty="0" err="1"/>
              <a:t>list.txt</a:t>
            </a:r>
            <a:r>
              <a:rPr kumimoji="1" lang="en-US" altLang="ko-KR" sz="1400" dirty="0"/>
              <a:t>’</a:t>
            </a:r>
          </a:p>
          <a:p>
            <a:r>
              <a:rPr kumimoji="1" lang="ko-KR" altLang="en-US" sz="1400" dirty="0"/>
              <a:t>리소스를 갱신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생성하고</a:t>
            </a:r>
            <a:endParaRPr kumimoji="1" lang="en-US" altLang="ko-KR" sz="1400" dirty="0"/>
          </a:p>
          <a:p>
            <a:r>
              <a:rPr kumimoji="1" lang="ko-KR" altLang="en-US" sz="1400" dirty="0"/>
              <a:t>디스크에 저장한다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4523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POST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입력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의 </a:t>
            </a:r>
            <a:r>
              <a:rPr kumimoji="1" lang="en-US" altLang="ko-KR" sz="1400" dirty="0">
                <a:solidFill>
                  <a:schemeClr val="tx2"/>
                </a:solidFill>
              </a:rPr>
              <a:t>Form</a:t>
            </a:r>
            <a:r>
              <a:rPr kumimoji="1" lang="ko-KR" altLang="en-US" sz="1400" dirty="0">
                <a:solidFill>
                  <a:schemeClr val="tx2"/>
                </a:solidFill>
              </a:rPr>
              <a:t>을 지원하기 위해 흔히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D57F2-4EEB-F645-9C47-7E8BEF14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6" y="1834561"/>
            <a:ext cx="5138128" cy="4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05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자신의 요청이 서버에 도착했을 때 어떤 모습일지를 보여준다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루프백</a:t>
            </a:r>
            <a:r>
              <a:rPr kumimoji="1" lang="ko-KR" altLang="en-US" sz="1400" dirty="0">
                <a:solidFill>
                  <a:schemeClr val="tx2"/>
                </a:solidFill>
              </a:rPr>
              <a:t> 진단을 하여 요청 전송의 마지막 단계에 있는 서버가 자신이 받은 요청 메시지를 본문에 넣어 </a:t>
            </a:r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되돌려준다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주로 진단을 위해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클라이언트에서 최종 서버 사이의 경로에서 변화를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어떻게 처리할 지는 중간 애플리케이션이 결정한다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요청은 어떠한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D1331-0B03-CD4C-820E-3709CB5B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6" y="3205406"/>
            <a:ext cx="6463032" cy="3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8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OPTIONS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서버에게 여러 가지 종류의 지원 범위에 대해 물어본다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특정 리소스에 대해 어떤 메서드가 지원되는지 확인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실제로 접근하지 않고도 어떻게 접근하는 것이 최선인지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스크린샷, 영수증, 표지판이(가) 표시된 사진&#10;&#10;자동 생성된 설명">
            <a:extLst>
              <a:ext uri="{FF2B5EF4-FFF2-40B4-BE49-F238E27FC236}">
                <a16:creationId xmlns:a16="http://schemas.microsoft.com/office/drawing/2014/main" id="{59607148-1715-1D41-A275-45976516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25" y="3225184"/>
            <a:ext cx="8645611" cy="3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9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DELETE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보낸 리소스를 삭제하도록 요청한다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삭제가 수행되는 것을 보장하지 못한다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>
                <a:solidFill>
                  <a:srgbClr val="FF0000"/>
                </a:solidFill>
              </a:rPr>
              <a:t>HTTP</a:t>
            </a:r>
            <a:r>
              <a:rPr kumimoji="1" lang="ko-KR" altLang="en-US" sz="1400" dirty="0">
                <a:solidFill>
                  <a:srgbClr val="FF0000"/>
                </a:solidFill>
              </a:rPr>
              <a:t> 명세는 서버가 클라이언트에 알리지 않고 요청을 무시하는 것을 허용한다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신문, 영수증, 표지판이(가) 표시된 사진&#10;&#10;자동 생성된 설명">
            <a:extLst>
              <a:ext uri="{FF2B5EF4-FFF2-40B4-BE49-F238E27FC236}">
                <a16:creationId xmlns:a16="http://schemas.microsoft.com/office/drawing/2014/main" id="{7A0BC540-F195-A74A-914C-A8D239869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"/>
          <a:stretch/>
        </p:blipFill>
        <p:spPr>
          <a:xfrm>
            <a:off x="1636169" y="2838360"/>
            <a:ext cx="8564292" cy="3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1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3.3.9</a:t>
            </a:r>
            <a:r>
              <a:rPr kumimoji="1" lang="ko-KR" altLang="en-US" dirty="0">
                <a:solidFill>
                  <a:schemeClr val="tx2"/>
                </a:solidFill>
              </a:rPr>
              <a:t> 확장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아무런 문제 없이 새로운 기능의 메서드를 추가할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확장 메서드는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명세에 정의되지 않은 메서드이다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서버가 관리하는 리소스에 대한 능력을 확장한다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안전한 확장 메서드가 담긴 메시지를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다운스트림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보내거나 그렇지 않으면 </a:t>
            </a:r>
            <a:r>
              <a:rPr kumimoji="1" lang="en-US" altLang="ko-KR" sz="1400" dirty="0">
                <a:solidFill>
                  <a:schemeClr val="tx2"/>
                </a:solidFill>
              </a:rPr>
              <a:t>501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Not Implemented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코드로 응답한다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8878EFD5-C2CF-1247-9099-80A196D3F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00265"/>
              </p:ext>
            </p:extLst>
          </p:nvPr>
        </p:nvGraphicFramePr>
        <p:xfrm>
          <a:off x="2875081" y="4135252"/>
          <a:ext cx="81280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409">
                  <a:extLst>
                    <a:ext uri="{9D8B030D-6E8A-4147-A177-3AD203B41FA5}">
                      <a16:colId xmlns:a16="http://schemas.microsoft.com/office/drawing/2014/main" val="3478955419"/>
                    </a:ext>
                  </a:extLst>
                </a:gridCol>
                <a:gridCol w="6441591">
                  <a:extLst>
                    <a:ext uri="{9D8B030D-6E8A-4147-A177-3AD203B41FA5}">
                      <a16:colId xmlns:a16="http://schemas.microsoft.com/office/drawing/2014/main" val="97839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33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LOCK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리소스를 잠글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문서 편집 시 다른 사용자가 동시에 문서를 편집할 수 없도록 잠근다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0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MKCOL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문서를 생성할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2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COPY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복사한다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1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옮긴다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4228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33B4AB-DCD9-8941-8F14-24A18B2D96AC}"/>
              </a:ext>
            </a:extLst>
          </p:cNvPr>
          <p:cNvSpPr txBox="1"/>
          <p:nvPr/>
        </p:nvSpPr>
        <p:spPr>
          <a:xfrm>
            <a:off x="2811251" y="3746407"/>
            <a:ext cx="629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WebDAV HTTP </a:t>
            </a:r>
            <a:r>
              <a:rPr kumimoji="1" lang="ko-KR" altLang="en-US" dirty="0"/>
              <a:t>확장</a:t>
            </a:r>
            <a:r>
              <a:rPr kumimoji="1" lang="en-US" altLang="ko-KR" dirty="0"/>
              <a:t> (</a:t>
            </a:r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err="1">
                <a:hlinkClick r:id="rId2"/>
              </a:rPr>
              <a:t>ko.wikipedia.org</a:t>
            </a:r>
            <a:r>
              <a:rPr kumimoji="1" lang="en-US" altLang="ko-KR" dirty="0">
                <a:hlinkClick r:id="rId2"/>
              </a:rPr>
              <a:t>/wiki/WebDAV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4F74C-9951-DC44-83F5-53471E0581A4}"/>
              </a:ext>
            </a:extLst>
          </p:cNvPr>
          <p:cNvSpPr txBox="1"/>
          <p:nvPr/>
        </p:nvSpPr>
        <p:spPr>
          <a:xfrm>
            <a:off x="380893" y="6242448"/>
            <a:ext cx="848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</a:rPr>
              <a:t>* WebDAV (Web Distributed Authoring and Versioning, </a:t>
            </a:r>
            <a:r>
              <a:rPr lang="ko-KR" altLang="en-US" dirty="0">
                <a:solidFill>
                  <a:srgbClr val="FF0000"/>
                </a:solidFill>
              </a:rPr>
              <a:t>웹 분산 저작 및 버전 관리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81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클라이언트에서 트랜잭션을 이해할 수 있는 쉬운 방법을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사유 구절에 대한 가이드는 없음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61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도입된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코드의 경우 클라이언트 애플리케이션이 서버에 본문을 전송하기 전에 서버가 그 본문을 받아들일지 확인하고자 할 때 그 확인 작업을 최적화 하기 위한 코드로 혼란의 여지가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D55FCA12-5B9E-FC45-9A87-A6520873C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64809"/>
              </p:ext>
            </p:extLst>
          </p:nvPr>
        </p:nvGraphicFramePr>
        <p:xfrm>
          <a:off x="3063037" y="4451543"/>
          <a:ext cx="812799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605">
                  <a:extLst>
                    <a:ext uri="{9D8B030D-6E8A-4147-A177-3AD203B41FA5}">
                      <a16:colId xmlns:a16="http://schemas.microsoft.com/office/drawing/2014/main" val="381142145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055644378"/>
                    </a:ext>
                  </a:extLst>
                </a:gridCol>
                <a:gridCol w="5631663">
                  <a:extLst>
                    <a:ext uri="{9D8B030D-6E8A-4147-A177-3AD203B41FA5}">
                      <a16:colId xmlns:a16="http://schemas.microsoft.com/office/drawing/2014/main" val="3771826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1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Continue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요청의</a:t>
                      </a:r>
                      <a:r>
                        <a:rPr lang="ko-KR" altLang="en-US" sz="1400" dirty="0"/>
                        <a:t> 시작 부분 일부가 받아들여졌으며 클라이언트는 나머지를 계속 이어서 보내야 함을 의미한다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이것을 보낸 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서버는 반드시 요청을 받아 응답해야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8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Switching Protocols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</a:t>
                      </a:r>
                      <a:r>
                        <a:rPr lang="en-US" altLang="ko-KR" sz="1400" dirty="0"/>
                        <a:t>Upgrade</a:t>
                      </a:r>
                      <a:r>
                        <a:rPr lang="ko-KR" altLang="en-US" sz="1400" dirty="0"/>
                        <a:t> 헤더에 나열한 것 중 하나로 서버가 프로토콜을 바꾸었음을 의미한다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8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클라이언트와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본문을 서버에 보내고자 하고 그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받기 위해서는 헤더에 값이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인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항목을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본문을 보내지 않으려고 하는 경우에는 이 헤더 항목을 포함하면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애플리케이션은 서버가 다루거나 사용할 수 없는 큰 본문을 서버에 보내지 않으려는 목적으로만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보낸 후 막연히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기다려서는 안되고 약간의 타임아웃 후 본문을 그냥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개발자는 예상치 못한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응답에도 대비해야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URL(uniform resource locator)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지시자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대한 구체적인 위치를 서술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scheme)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서버의 인터넷 주소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오늘날의 대부분의 </a:t>
            </a:r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이다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72688E6-6495-7B47-8B4A-7B931C49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48131"/>
              </p:ext>
            </p:extLst>
          </p:nvPr>
        </p:nvGraphicFramePr>
        <p:xfrm>
          <a:off x="5749158" y="3055887"/>
          <a:ext cx="540252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264">
                  <a:extLst>
                    <a:ext uri="{9D8B030D-6E8A-4147-A177-3AD203B41FA5}">
                      <a16:colId xmlns:a16="http://schemas.microsoft.com/office/drawing/2014/main" val="3679467280"/>
                    </a:ext>
                  </a:extLst>
                </a:gridCol>
                <a:gridCol w="2701264">
                  <a:extLst>
                    <a:ext uri="{9D8B030D-6E8A-4147-A177-3AD203B41FA5}">
                      <a16:colId xmlns:a16="http://schemas.microsoft.com/office/drawing/2014/main" val="2255380121"/>
                    </a:ext>
                  </a:extLst>
                </a:gridCol>
              </a:tblGrid>
              <a:tr h="247072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18866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www.orilly.com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index.html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오라일리</a:t>
                      </a:r>
                      <a:r>
                        <a:rPr lang="ko-KR" altLang="en-US" sz="1200" dirty="0"/>
                        <a:t> 출판사의 홈페이지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54049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www.yahoo.com</a:t>
                      </a:r>
                      <a:r>
                        <a:rPr lang="en-US" altLang="ko-Kore-KR" sz="1200" dirty="0"/>
                        <a:t>/images/</a:t>
                      </a:r>
                      <a:r>
                        <a:rPr lang="en-US" altLang="ko-Kore-KR" sz="1200" dirty="0" err="1"/>
                        <a:t>logo.gif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야후</a:t>
                      </a:r>
                      <a:r>
                        <a:rPr lang="ko-KR" altLang="en-US" sz="1200" dirty="0"/>
                        <a:t> 웹사이트 로고의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04059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www.joes-hardware.com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inventory-check.cgi?item</a:t>
                      </a:r>
                      <a:r>
                        <a:rPr lang="en-US" altLang="ko-Kore-KR" sz="1200" dirty="0"/>
                        <a:t>=12731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물품 </a:t>
                      </a:r>
                      <a:r>
                        <a:rPr lang="en-US" altLang="ko-KR" sz="1200" dirty="0"/>
                        <a:t>#12731</a:t>
                      </a:r>
                      <a:r>
                        <a:rPr lang="ko-KR" altLang="en-US" sz="1200" dirty="0"/>
                        <a:t>의 재고가 있는지 확인하는 프로그램에 대한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12717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ftp://joe:tools4u@ftp.joes-hardware.com/locking-</a:t>
                      </a:r>
                      <a:r>
                        <a:rPr lang="en-US" altLang="ko-Kore-KR" sz="1200" dirty="0" err="1"/>
                        <a:t>pliers.gif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비밀번호로 보호되는 </a:t>
                      </a:r>
                      <a:r>
                        <a:rPr lang="en-US" altLang="ko-KR" sz="1200" dirty="0"/>
                        <a:t>FTP</a:t>
                      </a:r>
                      <a:r>
                        <a:rPr lang="ko-KR" altLang="en-US" sz="1200" dirty="0" err="1"/>
                        <a:t>를</a:t>
                      </a:r>
                      <a:r>
                        <a:rPr lang="ko-KR" altLang="en-US" sz="1200" dirty="0"/>
                        <a:t> 통해 </a:t>
                      </a:r>
                      <a:r>
                        <a:rPr lang="en-US" altLang="ko-KR" sz="1200" dirty="0"/>
                        <a:t>locking-</a:t>
                      </a:r>
                      <a:r>
                        <a:rPr lang="en-US" altLang="ko-KR" sz="1200" dirty="0" err="1"/>
                        <a:t>pliers.gif</a:t>
                      </a:r>
                      <a:r>
                        <a:rPr lang="ko-KR" altLang="en-US" sz="1200" dirty="0"/>
                        <a:t> 이미지 파일에 접근하는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42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6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서버와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또는 에러 코드로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예상하지 않은 클라이언트에게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기회를 갖기 전에 본문의 일부 혹은 전체를 수신하였다면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필요가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다만 본문을 다 읽은 후 요청에 대한 최종 응답은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의도한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받고난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상태에서 본문을 읽기 전에 요청을 끝내기로 했다면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 등의 이유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그냥 응답을 보내고 연결을 닫아서는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395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아래 몇가지 동작을 수행해야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</a:t>
            </a:r>
            <a:r>
              <a:rPr kumimoji="1" lang="en-US" altLang="ko-KR" sz="1400" dirty="0">
                <a:solidFill>
                  <a:schemeClr val="tx2"/>
                </a:solidFill>
              </a:rPr>
              <a:t>(next-hop)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따르거나 혹은 어떤 버전을 따르는지 모른다면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포함하여 요청을 다음으로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홉의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보다 이전 버전이라면 </a:t>
            </a:r>
            <a:r>
              <a:rPr kumimoji="1" lang="en-US" altLang="ko-KR" sz="1400" dirty="0">
                <a:solidFill>
                  <a:schemeClr val="tx2"/>
                </a:solidFill>
              </a:rPr>
              <a:t>417 Expectation Failed</a:t>
            </a:r>
            <a:r>
              <a:rPr kumimoji="1" lang="ko-KR" altLang="en-US" sz="1400" dirty="0">
                <a:solidFill>
                  <a:schemeClr val="tx2"/>
                </a:solidFill>
              </a:rPr>
              <a:t> 에러로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만약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클라이언트를 대신하여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요청에 포함시키기로 했다면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클라이언트에 전달해서는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다음 홉 서버들에 대한 상태 몇 가지와 그들이 지원하는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기억해둔다면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응답을 기대한 요청을 더 잘 다룰 수 있을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448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200~299: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성공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성공에 대한 상태 코드로 각각 다른 종류의 요청에 대한 성공 코드가 별도로 존재한다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0ECF5E5-184A-5F4C-A187-EF7EC95EC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82073"/>
              </p:ext>
            </p:extLst>
          </p:nvPr>
        </p:nvGraphicFramePr>
        <p:xfrm>
          <a:off x="457201" y="2310248"/>
          <a:ext cx="11429996" cy="398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413">
                  <a:extLst>
                    <a:ext uri="{9D8B030D-6E8A-4147-A177-3AD203B41FA5}">
                      <a16:colId xmlns:a16="http://schemas.microsoft.com/office/drawing/2014/main" val="309051587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3739511794"/>
                    </a:ext>
                  </a:extLst>
                </a:gridCol>
                <a:gridCol w="8397763">
                  <a:extLst>
                    <a:ext uri="{9D8B030D-6E8A-4147-A177-3AD203B41FA5}">
                      <a16:colId xmlns:a16="http://schemas.microsoft.com/office/drawing/2014/main" val="130230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0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OK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요청은 정상이고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본문은 요청된 리소스를 포함하고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4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Created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개체를 생성하라는 요청</a:t>
                      </a:r>
                      <a:r>
                        <a:rPr lang="en-US" altLang="ko-KR" sz="1400" dirty="0"/>
                        <a:t>(PUT)</a:t>
                      </a:r>
                      <a:r>
                        <a:rPr lang="ko-KR" altLang="en-US" sz="1400" dirty="0"/>
                        <a:t>을 위한 것으로 응답은 생성된 리소스에 대한 최대한 구체적인 참조가 담긴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헤더와 함께 그 리소스를 참조할 수 있는 여러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본문에 포함해야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r>
                        <a:rPr lang="ko-KR" altLang="en-US" sz="1400" dirty="0"/>
                        <a:t>서버는 상태 코드를 보내기 전에 반드시 개체를 생성해야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29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요청은</a:t>
                      </a:r>
                      <a:r>
                        <a:rPr lang="ko-KR" altLang="en-US" sz="1400" dirty="0"/>
                        <a:t> 받아들여졌으나 아직 서버가 아무런 동작을 하지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서버가 요청을 처리를 </a:t>
                      </a:r>
                      <a:r>
                        <a:rPr lang="ko-KR" altLang="en-US" sz="1400" dirty="0" err="1"/>
                        <a:t>완료할지에</a:t>
                      </a:r>
                      <a:r>
                        <a:rPr lang="ko-KR" altLang="en-US" sz="1400" dirty="0"/>
                        <a:t> 대한 보장이 없다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단지 요청이 받아들이기에 적합하다는 의미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서버는 본문에 요청에 대한 상태와 가급적이면 요청이 언제 처리될 것인지에 대한 추정 혹은 그에 대한 정보를 어디서 얻을 수 있는지를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Non-Authoritative Information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엔터티</a:t>
                      </a:r>
                      <a:r>
                        <a:rPr lang="ko-KR" altLang="en-US" sz="1400" dirty="0"/>
                        <a:t> 헤더에 들어있는 정보가 원래 서버가 아닌 리소스의 사본에서 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중개자가 리소스의 사본을 갖고 있었지만 리소스에 대한 메타 정보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검증 못하거나 안 한 경우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필수적인 응답은 아니다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9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응답</a:t>
                      </a:r>
                      <a:r>
                        <a:rPr lang="ko-KR" altLang="en-US" sz="1400" dirty="0"/>
                        <a:t> 메시지는 헤더와 </a:t>
                      </a:r>
                      <a:r>
                        <a:rPr lang="ko-KR" altLang="en-US" sz="1400" dirty="0" err="1"/>
                        <a:t>상태줄을</a:t>
                      </a:r>
                      <a:r>
                        <a:rPr lang="ko-KR" altLang="en-US" sz="1400" dirty="0"/>
                        <a:t> 포함하지만 본문은 포함하지 않는다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새로 고침에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2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Reset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페이지의 </a:t>
                      </a:r>
                      <a:r>
                        <a:rPr lang="en-US" altLang="ko-KR" sz="1400" dirty="0"/>
                        <a:t>HTML</a:t>
                      </a:r>
                      <a:r>
                        <a:rPr lang="ko-KR" altLang="en-US" sz="1400" dirty="0"/>
                        <a:t> 입력 폼을 모두 비우라는 의미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5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Partial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부분</a:t>
                      </a:r>
                      <a:r>
                        <a:rPr lang="ko-KR" altLang="en-US" sz="1400" dirty="0"/>
                        <a:t> 또는 범위 요청이 성공했음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 </a:t>
                      </a:r>
                      <a:r>
                        <a:rPr lang="en-US" altLang="ko-KR" sz="1400" dirty="0"/>
                        <a:t>Content-Range</a:t>
                      </a:r>
                      <a:r>
                        <a:rPr lang="ko-KR" altLang="en-US" sz="1400" dirty="0"/>
                        <a:t> 헤더와 </a:t>
                      </a:r>
                      <a:r>
                        <a:rPr lang="en-US" altLang="ko-KR" sz="1400" dirty="0" err="1"/>
                        <a:t>Etag</a:t>
                      </a:r>
                      <a:r>
                        <a:rPr lang="ko-KR" altLang="en-US" sz="1400" dirty="0"/>
                        <a:t> 또는 </a:t>
                      </a:r>
                      <a:r>
                        <a:rPr lang="en-US" altLang="ko-KR" sz="1400" dirty="0"/>
                        <a:t>Content-Location</a:t>
                      </a:r>
                      <a:r>
                        <a:rPr lang="ko-KR" altLang="en-US" sz="1400" dirty="0"/>
                        <a:t> 중 하나도 반드시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48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018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97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100">
                <a:solidFill>
                  <a:schemeClr val="tx2"/>
                </a:solidFill>
              </a:rPr>
              <a:t>,</a:t>
            </a:r>
            <a:r>
              <a:rPr kumimoji="1" lang="ko-KR" altLang="en-US" sz="110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100">
                <a:solidFill>
                  <a:schemeClr val="tx2"/>
                </a:solidFill>
              </a:rPr>
              <a:t>Location </a:t>
            </a:r>
            <a:r>
              <a:rPr kumimoji="1" lang="ko-KR" altLang="en-US" sz="110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100">
                <a:solidFill>
                  <a:schemeClr val="tx2"/>
                </a:solidFill>
              </a:rPr>
              <a:t>HEAD</a:t>
            </a:r>
            <a:r>
              <a:rPr kumimoji="1" lang="ko-KR" altLang="en-US" sz="1100">
                <a:solidFill>
                  <a:schemeClr val="tx2"/>
                </a:solidFill>
              </a:rPr>
              <a:t>가 아닌 요청에 대해 리다이렉션 상태 코드를 포함한 응답을 할 때 리다이렉트 될 </a:t>
            </a:r>
            <a:r>
              <a:rPr kumimoji="1" lang="en-US" altLang="ko-KR" sz="1100">
                <a:solidFill>
                  <a:schemeClr val="tx2"/>
                </a:solidFill>
              </a:rPr>
              <a:t>URL</a:t>
            </a:r>
            <a:r>
              <a:rPr kumimoji="1" lang="ko-KR" altLang="en-US" sz="110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14" y="722901"/>
            <a:ext cx="5009616" cy="55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15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300949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400" dirty="0">
                <a:solidFill>
                  <a:schemeClr val="tx2"/>
                </a:solidFill>
              </a:rPr>
              <a:t>Location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가 아닌 요청에 대해 </a:t>
            </a:r>
            <a:r>
              <a:rPr kumimoji="1" lang="ko-KR" altLang="en-US" sz="1400">
                <a:solidFill>
                  <a:schemeClr val="tx2"/>
                </a:solidFill>
              </a:rPr>
              <a:t>리다이렉션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코드를 포함한 응답을 할 때 </a:t>
            </a:r>
            <a:r>
              <a:rPr kumimoji="1" lang="ko-KR" altLang="en-US" sz="1400">
                <a:solidFill>
                  <a:schemeClr val="tx2"/>
                </a:solidFill>
              </a:rPr>
              <a:t>리다이렉트</a:t>
            </a:r>
            <a:r>
              <a:rPr kumimoji="1" lang="ko-KR" altLang="en-US" sz="1400" dirty="0">
                <a:solidFill>
                  <a:schemeClr val="tx2"/>
                </a:solidFill>
              </a:rPr>
              <a:t> 될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284" y="721081"/>
            <a:ext cx="2438076" cy="2686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335527-08C8-4C4E-A99F-5426B13E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33" y="3561815"/>
            <a:ext cx="3010179" cy="26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7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03510-E9C8-5D40-9BF9-D4AC34BA6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28703"/>
              </p:ext>
            </p:extLst>
          </p:nvPr>
        </p:nvGraphicFramePr>
        <p:xfrm>
          <a:off x="270586" y="2874601"/>
          <a:ext cx="11712273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35">
                  <a:extLst>
                    <a:ext uri="{9D8B030D-6E8A-4147-A177-3AD203B41FA5}">
                      <a16:colId xmlns:a16="http://schemas.microsoft.com/office/drawing/2014/main" val="473742882"/>
                    </a:ext>
                  </a:extLst>
                </a:gridCol>
                <a:gridCol w="1944413">
                  <a:extLst>
                    <a:ext uri="{9D8B030D-6E8A-4147-A177-3AD203B41FA5}">
                      <a16:colId xmlns:a16="http://schemas.microsoft.com/office/drawing/2014/main" val="3050425758"/>
                    </a:ext>
                  </a:extLst>
                </a:gridCol>
                <a:gridCol w="8798225">
                  <a:extLst>
                    <a:ext uri="{9D8B030D-6E8A-4147-A177-3AD203B41FA5}">
                      <a16:colId xmlns:a16="http://schemas.microsoft.com/office/drawing/2014/main" val="62452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50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Multiple Choose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클라이언트가</a:t>
                      </a:r>
                      <a:r>
                        <a:rPr lang="ko-KR" altLang="en-US" sz="1400" dirty="0"/>
                        <a:t> 동시에 여러 리소스를 가리키는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요청한 경우 리소스의 목록과 함께 반환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32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Moved Permanently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이 옮겨졌을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현재 리소스의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47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301</a:t>
                      </a:r>
                      <a:r>
                        <a:rPr lang="ko-KR" altLang="en-US" sz="1400" dirty="0"/>
                        <a:t> 코드와 같으나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 정보는 임시로 사용해야 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이후 요청에서는 원래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사용해야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47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See Other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클라이언트에게</a:t>
                      </a:r>
                      <a:r>
                        <a:rPr lang="ko-KR" altLang="en-US" sz="1400" dirty="0"/>
                        <a:t> 리소스를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에서 가져와야 함을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은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3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Modified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조건부 요청이 온 경우 그 리소스가 최근에 수정된 적이 없음을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본문을 가져서는 안된다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1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Use Proxy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반드시 </a:t>
                      </a:r>
                      <a:r>
                        <a:rPr lang="ko-KR" altLang="en-US" sz="1400" dirty="0" err="1"/>
                        <a:t>프락시를</a:t>
                      </a:r>
                      <a:r>
                        <a:rPr lang="ko-KR" altLang="en-US" sz="1400" dirty="0"/>
                        <a:t> 통해 리소스에 접근해야 함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프락시의</a:t>
                      </a:r>
                      <a:r>
                        <a:rPr lang="ko-KR" altLang="en-US" sz="1400" dirty="0"/>
                        <a:t> 위치는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9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06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사용되지 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07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Temporary Redirect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의미는 </a:t>
                      </a:r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r>
                        <a:rPr lang="ko-KR" altLang="en-US" sz="1400" dirty="0"/>
                        <a:t> 코드와 비슷하고 클라이언트 동작은 </a:t>
                      </a:r>
                      <a:r>
                        <a:rPr lang="en-US" altLang="ko-KR" sz="1400" dirty="0"/>
                        <a:t>302</a:t>
                      </a:r>
                      <a:r>
                        <a:rPr lang="ko-KR" altLang="en-US" sz="1400" dirty="0"/>
                        <a:t>와 동일 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2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043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서버가 다룰 수 없는 요청을 보냄으로써 발생하는 에러에 대한 코드들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대부분은 브라우저에 의해 처리되나 </a:t>
            </a:r>
            <a:r>
              <a:rPr kumimoji="1" lang="en-US" altLang="ko-KR" sz="1400" dirty="0">
                <a:solidFill>
                  <a:schemeClr val="tx2"/>
                </a:solidFill>
              </a:rPr>
              <a:t>404</a:t>
            </a:r>
            <a:r>
              <a:rPr kumimoji="1" lang="ko-KR" altLang="en-US" sz="1400" dirty="0">
                <a:solidFill>
                  <a:schemeClr val="tx2"/>
                </a:solidFill>
              </a:rPr>
              <a:t> 등 몇몇은 사용자에게 그대로 전달된다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607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46972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1986455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727990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Bad Request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잘못된 요청을 보냈음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Unauthorized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리소스를</a:t>
                      </a:r>
                      <a:r>
                        <a:rPr lang="ko-KR" altLang="en-US" sz="1400" dirty="0"/>
                        <a:t> 얻기 위해 인증이 필요함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Payment Required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solidFill>
                            <a:srgbClr val="FF0000"/>
                          </a:solidFill>
                        </a:rPr>
                        <a:t>현재는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03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Forbidden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요청이</a:t>
                      </a:r>
                      <a:r>
                        <a:rPr lang="ko-KR" altLang="en-US" sz="1400" dirty="0"/>
                        <a:t> 서버에 의해 거부되었음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접근 권한이 없는 리소스를 요청하는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04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Method Not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ore-KR" sz="1400" dirty="0"/>
                        <a:t>Allowed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대해 지원하지 않는 메서드로 </a:t>
                      </a:r>
                      <a:r>
                        <a:rPr lang="ko-KR" altLang="en-US" sz="1400" dirty="0" err="1"/>
                        <a:t>요청받았을</a:t>
                      </a:r>
                      <a:r>
                        <a:rPr lang="ko-KR" altLang="en-US" sz="1400" dirty="0"/>
                        <a:t>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Acceptable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대한 리소스 중 클라이언트가 받아들일 수 있는 것이 없는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778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382244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Authentication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401</a:t>
                      </a:r>
                      <a:r>
                        <a:rPr lang="ko-KR" altLang="en-US" sz="1400" dirty="0"/>
                        <a:t>과 같으나 인증이 필요한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서버에 대해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클라이언트의 요청을 처리하는데 시간이 너무 많이 걸리는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Conflict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요청이 리소스에 일으킬 수 있는 몇몇 충돌을 지칭하기 위해 사용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Gone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r>
                        <a:rPr lang="ko-KR" altLang="en-US" sz="1400" dirty="0"/>
                        <a:t>와 비슷하나 한 때 서버가 요청한 리소스를 가지고 있었던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Length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클라이언트에게 </a:t>
                      </a:r>
                      <a:r>
                        <a:rPr lang="en-US" altLang="ko-KR" sz="1400" dirty="0"/>
                        <a:t>Content-length</a:t>
                      </a:r>
                      <a:r>
                        <a:rPr lang="ko-KR" altLang="en-US" sz="1400" dirty="0"/>
                        <a:t> 헤더를 사용하도록 요구할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Precondition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조건부 요청</a:t>
                      </a:r>
                      <a:r>
                        <a:rPr lang="en-US" altLang="ko-KR" sz="1400" dirty="0"/>
                        <a:t>(Expect</a:t>
                      </a:r>
                      <a:r>
                        <a:rPr lang="ko-KR" altLang="en-US" sz="1400" dirty="0"/>
                        <a:t> 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하였는데 그 중 하나가 실패한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Entity Too Large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넘는 크기의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680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28271"/>
              </p:ext>
            </p:extLst>
          </p:nvPr>
        </p:nvGraphicFramePr>
        <p:xfrm>
          <a:off x="199697" y="3195824"/>
          <a:ext cx="11670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414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URI Too Long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넘은 길이의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요청이 왔을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Unsupported Media Type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이해하거나 지원하지 못하는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요청되었을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Request Range Not Satisfiable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메시지가 리소스의 특정 범위를 요청했는데 그 범위가 잘못되었거나 맞지 않을 때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Expectation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요청에 포함된 </a:t>
                      </a:r>
                      <a:r>
                        <a:rPr lang="en-US" altLang="ko-KR" sz="1400" dirty="0"/>
                        <a:t>Expect</a:t>
                      </a:r>
                      <a:r>
                        <a:rPr lang="ko-KR" altLang="en-US" sz="1400" dirty="0"/>
                        <a:t> 헤더에 대해 서버가 처리해 줄 수 없을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0600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_2SEEDS">
      <a:dk1>
        <a:srgbClr val="000000"/>
      </a:dk1>
      <a:lt1>
        <a:srgbClr val="FFFFFF"/>
      </a:lt1>
      <a:dk2>
        <a:srgbClr val="1C2B31"/>
      </a:dk2>
      <a:lt2>
        <a:srgbClr val="F3F1F0"/>
      </a:lt2>
      <a:accent1>
        <a:srgbClr val="3B8FB1"/>
      </a:accent1>
      <a:accent2>
        <a:srgbClr val="46B3A5"/>
      </a:accent2>
      <a:accent3>
        <a:srgbClr val="4D70C3"/>
      </a:accent3>
      <a:accent4>
        <a:srgbClr val="5147B6"/>
      </a:accent4>
      <a:accent5>
        <a:srgbClr val="884DC3"/>
      </a:accent5>
      <a:accent6>
        <a:srgbClr val="A83BB1"/>
      </a:accent6>
      <a:hlink>
        <a:srgbClr val="A43FBF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28477</TotalTime>
  <Words>15264</Words>
  <Application>Microsoft Macintosh PowerPoint</Application>
  <PresentationFormat>와이드스크린</PresentationFormat>
  <Paragraphs>2499</Paragraphs>
  <Slides>242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242</vt:i4>
      </vt:variant>
    </vt:vector>
  </HeadingPairs>
  <TitlesOfParts>
    <vt:vector size="246" baseType="lpstr">
      <vt:lpstr>Malgun Gothic</vt:lpstr>
      <vt:lpstr>Malgun Gothic Semilight</vt:lpstr>
      <vt:lpstr>Arial</vt:lpstr>
      <vt:lpstr>SineVTI</vt:lpstr>
      <vt:lpstr>HTTP 완벽 가이드</vt:lpstr>
      <vt:lpstr>1부 HTTP: 웹의 기초</vt:lpstr>
      <vt:lpstr>1장. HTTP 개관</vt:lpstr>
      <vt:lpstr>1.1 HTTP: 인터넷의 멀티미디어 배달부</vt:lpstr>
      <vt:lpstr>1.2 웹 클라이언트와 서버</vt:lpstr>
      <vt:lpstr>1.3 리소스</vt:lpstr>
      <vt:lpstr>1.3.1 미디어 타입</vt:lpstr>
      <vt:lpstr>1.3.2 URI</vt:lpstr>
      <vt:lpstr>1.3.3 URL</vt:lpstr>
      <vt:lpstr>1.3.4 URN</vt:lpstr>
      <vt:lpstr>1.4 트랜잭션</vt:lpstr>
      <vt:lpstr>1.4.1 메서드</vt:lpstr>
      <vt:lpstr>1.4.2 상태 코드</vt:lpstr>
      <vt:lpstr>1.4.3 웹페이지는 여러 객체로 이루어질 수 있다</vt:lpstr>
      <vt:lpstr>1.5 메시지</vt:lpstr>
      <vt:lpstr>1.5 메시지</vt:lpstr>
      <vt:lpstr>1.5.1 간단한 메시지의 예</vt:lpstr>
      <vt:lpstr>1.6 TCP 커넥션</vt:lpstr>
      <vt:lpstr>1.6.1 TCP/IP</vt:lpstr>
      <vt:lpstr>1.6.2 접속, IP 주소 그리고 포트 번호</vt:lpstr>
      <vt:lpstr>1.6.3 텔넷(Telnet)을 이용한 실제 예제</vt:lpstr>
      <vt:lpstr>1.7 프로토콜 버전</vt:lpstr>
      <vt:lpstr>1.8 웹의 구성 요소</vt:lpstr>
      <vt:lpstr>1.8.1Proxy</vt:lpstr>
      <vt:lpstr>1.8.2 Cache</vt:lpstr>
      <vt:lpstr>1.8.3 Gateway</vt:lpstr>
      <vt:lpstr>1.8.4 Tunnel</vt:lpstr>
      <vt:lpstr>1.8.5 Agent</vt:lpstr>
      <vt:lpstr>1.9 시작의 끝</vt:lpstr>
      <vt:lpstr>1.10 추가 정보</vt:lpstr>
      <vt:lpstr>1.10.1 HTTP 프로토콜에 대한 정보</vt:lpstr>
      <vt:lpstr>1.10.2 역사적 시각</vt:lpstr>
      <vt:lpstr>1.10.3 기타 월드 와이드 웹 정보</vt:lpstr>
      <vt:lpstr>2장. URL과 리소스</vt:lpstr>
      <vt:lpstr>PowerPoint 프레젠테이션</vt:lpstr>
      <vt:lpstr>2.1 인터넷의 리소스 탐색하기</vt:lpstr>
      <vt:lpstr>2.1 인터넷의 리소스 탐색하기</vt:lpstr>
      <vt:lpstr>2.1.1 URL이 있기 전 암흑의 시대</vt:lpstr>
      <vt:lpstr>2.2 URL 문법</vt:lpstr>
      <vt:lpstr>2.2.1 스킴: 사용할 프로토콜</vt:lpstr>
      <vt:lpstr>2.2.2 호스트와 포트</vt:lpstr>
      <vt:lpstr>2.2.3 사용자 이름과 비밀번호</vt:lpstr>
      <vt:lpstr>2.2.4 경로</vt:lpstr>
      <vt:lpstr>2.2.5 파라미터</vt:lpstr>
      <vt:lpstr>2.2.6 질의 문자열</vt:lpstr>
      <vt:lpstr>2.2.7 프래그먼트</vt:lpstr>
      <vt:lpstr>2.3 단축 URL</vt:lpstr>
      <vt:lpstr>2.3.1 상대 URL</vt:lpstr>
      <vt:lpstr>2.3.1 상대 URL</vt:lpstr>
      <vt:lpstr>2.3.2 URL 확장</vt:lpstr>
      <vt:lpstr>2.4 안전하지 않은 문자</vt:lpstr>
      <vt:lpstr>2.4.1 URL 문자 집합</vt:lpstr>
      <vt:lpstr>2.4.2 인코딩 체계</vt:lpstr>
      <vt:lpstr>2.4.3 문자 제한</vt:lpstr>
      <vt:lpstr>2.4.4 좀 더 알아보기</vt:lpstr>
      <vt:lpstr>2.5 스킴의 바다</vt:lpstr>
      <vt:lpstr>2.5 스킴의 바다</vt:lpstr>
      <vt:lpstr>2.5 스킴의 바다</vt:lpstr>
      <vt:lpstr>2.5 스킴의 바다</vt:lpstr>
      <vt:lpstr>2.6 미래</vt:lpstr>
      <vt:lpstr>2.6.1 지금이 아니면 언제?</vt:lpstr>
      <vt:lpstr>2.7 추가 정보</vt:lpstr>
      <vt:lpstr>3장. HTTP 메시지</vt:lpstr>
      <vt:lpstr>PowerPoint 프레젠테이션</vt:lpstr>
      <vt:lpstr>3.1 메시지의 흐름</vt:lpstr>
      <vt:lpstr>3.1.1 메시지는 원 서버 방향을 인바운드로 하여 송신된다.</vt:lpstr>
      <vt:lpstr>3.1.2 다운스트림으로 흐르는 메시지</vt:lpstr>
      <vt:lpstr>3.2 메시지의 각 부분</vt:lpstr>
      <vt:lpstr>3.2.1 메시지 문법</vt:lpstr>
      <vt:lpstr>3.2.1 메시지 문법</vt:lpstr>
      <vt:lpstr>3.2.1 메시지 문법</vt:lpstr>
      <vt:lpstr>3.2.2 시작줄</vt:lpstr>
      <vt:lpstr>3.2.2 시작줄</vt:lpstr>
      <vt:lpstr>3.2.2 시작줄</vt:lpstr>
      <vt:lpstr>3.2.3 헤더</vt:lpstr>
      <vt:lpstr>3.2.4 엔터티 본문  3.2.5 버전 0.9 메시지</vt:lpstr>
      <vt:lpstr>3.3 메서드</vt:lpstr>
      <vt:lpstr>3.3.1 안전한 메서드(Safe Method)</vt:lpstr>
      <vt:lpstr>3.3.2 GET</vt:lpstr>
      <vt:lpstr>3.3.3 HEAD</vt:lpstr>
      <vt:lpstr>3.3.4 PUT</vt:lpstr>
      <vt:lpstr>3.3.5 POST</vt:lpstr>
      <vt:lpstr>3.3.6 TRACE</vt:lpstr>
      <vt:lpstr>3.3.7 OPTIONS</vt:lpstr>
      <vt:lpstr>3.3.8 DELETE</vt:lpstr>
      <vt:lpstr>3.3.9 확장 메서드</vt:lpstr>
      <vt:lpstr>3.4 상태 코드</vt:lpstr>
      <vt:lpstr>3.4.1 100~199: 정보성 상태 코드</vt:lpstr>
      <vt:lpstr>3.4.1 100~199: 정보성 상태 코드</vt:lpstr>
      <vt:lpstr>3.4.1 100~199: 정보성 상태 코드</vt:lpstr>
      <vt:lpstr>3.4.1 100~199: 정보성 상태 코드</vt:lpstr>
      <vt:lpstr>3.4.2 200~299: 성공 상태 코드</vt:lpstr>
      <vt:lpstr>3.4.3 300~399: 리다이렉션 상태 코드</vt:lpstr>
      <vt:lpstr>3.4.3 300~399: 리다이렉션 상태 코드</vt:lpstr>
      <vt:lpstr>3.4.3 300~399: 리다이렉션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3.4.5 500~499: 서버 에러 상태 코드</vt:lpstr>
      <vt:lpstr>3.5 헤더</vt:lpstr>
      <vt:lpstr>3.5.1 일반 헤더</vt:lpstr>
      <vt:lpstr>3.5.1 일반 헤더</vt:lpstr>
      <vt:lpstr>3.5.2 요청 헤더</vt:lpstr>
      <vt:lpstr>3.5.2 요청 헤더</vt:lpstr>
      <vt:lpstr>3.5.2 요청 헤더</vt:lpstr>
      <vt:lpstr>3.5.2 요청 헤더</vt:lpstr>
      <vt:lpstr>3.5.2 요청 헤더</vt:lpstr>
      <vt:lpstr>3.5.3 응답 헤더</vt:lpstr>
      <vt:lpstr>3.5.3 응답 헤더</vt:lpstr>
      <vt:lpstr>3.5.3 응답 헤더</vt:lpstr>
      <vt:lpstr>3.5.4 엔터티 헤더</vt:lpstr>
      <vt:lpstr>3.5.4 엔터티 헤더</vt:lpstr>
      <vt:lpstr>3.5.4 엔터티 헤더</vt:lpstr>
      <vt:lpstr>3.6 추가 정보</vt:lpstr>
      <vt:lpstr>4장. 커넥션 관리</vt:lpstr>
      <vt:lpstr>PowerPoint 프레젠테이션</vt:lpstr>
      <vt:lpstr>4.1 TCP 커넥션</vt:lpstr>
      <vt:lpstr>4.1.1 신뢰할 수 있는 데이터 전송 통로인 TCP</vt:lpstr>
      <vt:lpstr>4.1.2 TCP 스트림은 세그먼트로 나뉘어 IP 패킷을 통해 전송된다</vt:lpstr>
      <vt:lpstr>4.1.2 TCP 스트림은 세그먼트로 나뉘어 IP 패킷을 통해 전송된다</vt:lpstr>
      <vt:lpstr>4.1.3 TCP 커넥션 유지하기</vt:lpstr>
      <vt:lpstr>4.1.4 TCP 소켓 프로그래밍</vt:lpstr>
      <vt:lpstr>4.1.4 TCP 소켓 프로그래밍</vt:lpstr>
      <vt:lpstr>4.2 TCP의 성능에 대한 고려</vt:lpstr>
      <vt:lpstr>4.2.1 HTTP 트랜잭션 지연</vt:lpstr>
      <vt:lpstr>4.2.1 HTTP 트랜잭션 지연</vt:lpstr>
      <vt:lpstr>4.2.2 성능 관련 중요 요소</vt:lpstr>
      <vt:lpstr>4.2.3 TCP 커넥션 핸드셰이크 지연</vt:lpstr>
      <vt:lpstr>4.2.4 확인응답 지연</vt:lpstr>
      <vt:lpstr>4.2.5 TCP 느린 시작(slow-start)</vt:lpstr>
      <vt:lpstr>4.2.6 네이글(nagle) 알고리즘과 TCP_NODELAY</vt:lpstr>
      <vt:lpstr>4.2.7 TIME_WAIT의 누적과 포트 고갈</vt:lpstr>
      <vt:lpstr>4.3 HTTP 커넥션 관리</vt:lpstr>
      <vt:lpstr>4.3.1 흔히 잘못 이해하는 Connection 헤더</vt:lpstr>
      <vt:lpstr>4.3.2 순차적인 트랜잭션 처리에 의한 지연</vt:lpstr>
      <vt:lpstr>4.4 병렬 커넥션</vt:lpstr>
      <vt:lpstr>4.4.1  병렬 커넥션은 페이지를  더 빠르게 내려받는다.</vt:lpstr>
      <vt:lpstr>4.4.2 병렬 커넥션이 항상 더 빠르지는 않다.</vt:lpstr>
      <vt:lpstr>4.4.3 병렬 커넥션은 더 빠르게 ‘느껴질’ 수 있다.</vt:lpstr>
      <vt:lpstr>4.5 지속 커넥션</vt:lpstr>
      <vt:lpstr>4.5.1 지속 커넥션 vs 병렬 커넥션</vt:lpstr>
      <vt:lpstr>4.5.2 HTTP/1.0+의 Keep-Alive 커넥션</vt:lpstr>
      <vt:lpstr>4.5.3 Keep-Alive 동작</vt:lpstr>
      <vt:lpstr>4.5.4 Keep-Alive 옵션</vt:lpstr>
      <vt:lpstr>4.5.5 Keep-Alive 커넥션 제한과 규칙</vt:lpstr>
      <vt:lpstr>4.5.6 Keep-Alive와 멍청한(dumb) 프락시</vt:lpstr>
      <vt:lpstr>4.5.7 Proxy-Connection 살펴보기 </vt:lpstr>
      <vt:lpstr>4.5.8 HTTP/1.1의 지속 커넥션</vt:lpstr>
      <vt:lpstr>4.5.9 지속 커넥션의 제한과 규칙</vt:lpstr>
      <vt:lpstr>4.6 파이프라인 커넥션</vt:lpstr>
      <vt:lpstr>4.7 커넥션 끊기에 대한 미스터리</vt:lpstr>
      <vt:lpstr>4.7.1 마음대로 커넥션 끊기</vt:lpstr>
      <vt:lpstr>4.7.2 Content-Length와 Truncation</vt:lpstr>
      <vt:lpstr>4.7.3 커넥션 끊기의 허용, 재시도, 멱등성</vt:lpstr>
      <vt:lpstr>4.7.4 우아한 커넥션 끊기</vt:lpstr>
      <vt:lpstr>4.7.4 우아한 커넥션 끊기</vt:lpstr>
      <vt:lpstr>4.7.4 우아한 커넥션 끊기  </vt:lpstr>
      <vt:lpstr>4.7.4 우아한 커넥션 끊기</vt:lpstr>
      <vt:lpstr>4.7.4 우아한 커넥션 끊기</vt:lpstr>
      <vt:lpstr>4.8 추가 정보</vt:lpstr>
      <vt:lpstr>2부 HTTP 아키텍처</vt:lpstr>
      <vt:lpstr>학습 내용</vt:lpstr>
      <vt:lpstr>5장. 웹 서버</vt:lpstr>
      <vt:lpstr>PowerPoint 프레젠테이션</vt:lpstr>
      <vt:lpstr>5.1 다채로운 웹 서버</vt:lpstr>
      <vt:lpstr>5.1.1 웹 서버 구현</vt:lpstr>
      <vt:lpstr>5.1.2 다목적 소프트웨어  웹 서버</vt:lpstr>
      <vt:lpstr>5.1.3 임베디드 웹 서버</vt:lpstr>
      <vt:lpstr>5.2 간단한 펄 웹 서버</vt:lpstr>
      <vt:lpstr>5.3 진짜 웹 서버가 하는 일</vt:lpstr>
      <vt:lpstr>5.4 단계 1: 클라이언트 커넥션 수락</vt:lpstr>
      <vt:lpstr>5.4.1 새 커넥션 다루기</vt:lpstr>
      <vt:lpstr>5.4.2 클라이언트 호스트 명 식별</vt:lpstr>
      <vt:lpstr>5.4.3 ident를 통해 클라이언트 사용자 알아내기</vt:lpstr>
      <vt:lpstr>5.4.3 ident를 통해 클라이언트 사용자 알아내기</vt:lpstr>
      <vt:lpstr>5.5 단계 2: 요청 메시지 수신</vt:lpstr>
      <vt:lpstr>5.5 단계 2: 요청 메시지 수신</vt:lpstr>
      <vt:lpstr>5.5.1 메시지의 내부 표현</vt:lpstr>
      <vt:lpstr>5.5.2 커넥션 입력/출력, 처리 아키텍처</vt:lpstr>
      <vt:lpstr>5.6 단계 3: 요청 처리</vt:lpstr>
      <vt:lpstr>5.7 단계 4: 리소스 매핑과 접근</vt:lpstr>
      <vt:lpstr>5.7.1 Docroot</vt:lpstr>
      <vt:lpstr>5.7.1 Docroot</vt:lpstr>
      <vt:lpstr>5.7.1 Docroot</vt:lpstr>
      <vt:lpstr>5.7.2 디렉토리 목록</vt:lpstr>
      <vt:lpstr>5.7.3 동적 컨텐츠 리소스 매핑</vt:lpstr>
      <vt:lpstr>5.7.4 서버사이드 인클루드(Server-Side Include, SSI)</vt:lpstr>
      <vt:lpstr>5.7.5 접근 제어</vt:lpstr>
      <vt:lpstr>5.8 단계 5: 응답 만들기</vt:lpstr>
      <vt:lpstr>5.8.1 응답 엔터티</vt:lpstr>
      <vt:lpstr>5.8.2 MIME 타입 결정하기</vt:lpstr>
      <vt:lpstr>5.8.3 리다이렉션</vt:lpstr>
      <vt:lpstr>5.9 단계 6: 응답 보내기</vt:lpstr>
      <vt:lpstr>5.10 단계 7: 로깅</vt:lpstr>
      <vt:lpstr>5.11 추가 정보</vt:lpstr>
      <vt:lpstr>6장. 프락시</vt:lpstr>
      <vt:lpstr>PowerPoint 프레젠테이션</vt:lpstr>
      <vt:lpstr>6.1 웹 중개자</vt:lpstr>
      <vt:lpstr>6.1.1 개인 프락시와 공유 프락시</vt:lpstr>
      <vt:lpstr>6.1.2 프락시 대 게이트웨이</vt:lpstr>
      <vt:lpstr>6.2 왜 프락시를 사용하는가?</vt:lpstr>
      <vt:lpstr>6.2 왜 프락시를 사용하는가?</vt:lpstr>
      <vt:lpstr>6.2 왜 프락시를 사용하는가?</vt:lpstr>
      <vt:lpstr>6.2 왜 프락시를 사용하는가?</vt:lpstr>
      <vt:lpstr>6.2 왜 프락시를 사용하는가?</vt:lpstr>
      <vt:lpstr>6.3 프락시는 어디에 있는가?</vt:lpstr>
      <vt:lpstr>6.3.1 프락시 버서 배치</vt:lpstr>
      <vt:lpstr>6.3.2 프락시 계층</vt:lpstr>
      <vt:lpstr>6.3.2 프락시 계층</vt:lpstr>
      <vt:lpstr>6.3.2 프락시 계층</vt:lpstr>
      <vt:lpstr>6.3.3 어떻게 프락시가 트래픽을 처리하는가</vt:lpstr>
      <vt:lpstr>6.4 클라이언트 프락시 설정</vt:lpstr>
      <vt:lpstr>6.4.1 클라이언트 프락시 설정: 수동</vt:lpstr>
      <vt:lpstr>6.4.2 클라이언트 프락시 설정: PAC 파일</vt:lpstr>
      <vt:lpstr>6.4.3 클라이언트 프락시 설정: WPAD</vt:lpstr>
      <vt:lpstr>6.5 프락시 요청의 미묘한 특징들</vt:lpstr>
      <vt:lpstr>6.5.1 프락시 URI는 서버 URI와 다르다.</vt:lpstr>
      <vt:lpstr>6.5.2 가상 호스팅에서 일어나는 같은 문제</vt:lpstr>
      <vt:lpstr>6.5.3 인터셉트 프락시는 부분 URI를 받는다.</vt:lpstr>
      <vt:lpstr>6.5.4 프락시는 프락시 요청과 서버 요청을 모두 다룰 수 있다.</vt:lpstr>
      <vt:lpstr>6.5.5 전송 중 URI 변경</vt:lpstr>
      <vt:lpstr>6.5.6 URI 클라이언트 자동확장과 호스트명 분석(Hostname Resolution)</vt:lpstr>
      <vt:lpstr>6.5.7 프락시 없는 URI 분석(URI Resolusion)</vt:lpstr>
      <vt:lpstr>6.5.8 명시적인 프락시를 사용할 때의 URI 분석</vt:lpstr>
      <vt:lpstr>6.5.9 인터셉트 프락시를 이용한 URI 분석</vt:lpstr>
      <vt:lpstr>6.6 메시지 추적</vt:lpstr>
      <vt:lpstr>6.6.1 Via 헤더</vt:lpstr>
      <vt:lpstr>6.6.1 Via 헤더</vt:lpstr>
      <vt:lpstr>6.6.1 Via 헤더</vt:lpstr>
      <vt:lpstr>6.6.1 Via 헤더</vt:lpstr>
      <vt:lpstr>6.6.1 Via 헤더</vt:lpstr>
      <vt:lpstr>6.6.1 Via 헤더</vt:lpstr>
      <vt:lpstr>6.6.2 TRACE 메서드</vt:lpstr>
      <vt:lpstr>6.6.2 TRACE 메서드</vt:lpstr>
      <vt:lpstr>6.7 프락시 인증</vt:lpstr>
      <vt:lpstr>6.7 프락시 인증</vt:lpstr>
      <vt:lpstr>6.8 프락시 상호운용성</vt:lpstr>
      <vt:lpstr>6.8.1 지원하지 않는 헤더와 메서드 다루기</vt:lpstr>
      <vt:lpstr>6.8.2 OPTIONS: 어떤 기능을 지원하는지 알아보기</vt:lpstr>
      <vt:lpstr>6.8.3 Allow 헤더</vt:lpstr>
      <vt:lpstr>6.9 추가 정보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완벽 가이드</dc:title>
  <dc:creator>우 형준</dc:creator>
  <cp:lastModifiedBy>우 형준</cp:lastModifiedBy>
  <cp:revision>209</cp:revision>
  <dcterms:created xsi:type="dcterms:W3CDTF">2022-03-07T23:42:06Z</dcterms:created>
  <dcterms:modified xsi:type="dcterms:W3CDTF">2022-04-28T09:00:15Z</dcterms:modified>
</cp:coreProperties>
</file>